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65" r:id="rId5"/>
    <p:sldId id="259" r:id="rId6"/>
    <p:sldId id="260" r:id="rId7"/>
    <p:sldId id="261" r:id="rId8"/>
    <p:sldId id="262" r:id="rId9"/>
    <p:sldId id="263" r:id="rId10"/>
    <p:sldId id="264"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72"/>
    <p:restoredTop sz="94610"/>
  </p:normalViewPr>
  <p:slideViewPr>
    <p:cSldViewPr snapToGrid="0" snapToObjects="1">
      <p:cViewPr varScale="1">
        <p:scale>
          <a:sx n="130" d="100"/>
          <a:sy n="130" d="100"/>
        </p:scale>
        <p:origin x="232"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045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284526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rotWithShape="1">
          <a:blip r:embed="rId4"/>
          <a:srcRect b="8841"/>
          <a:stretch/>
        </p:blipFill>
        <p:spPr>
          <a:xfrm>
            <a:off x="0" y="0"/>
            <a:ext cx="5486400" cy="8229600"/>
          </a:xfrm>
          <a:prstGeom prst="rect">
            <a:avLst/>
          </a:prstGeom>
        </p:spPr>
      </p:pic>
      <p:sp>
        <p:nvSpPr>
          <p:cNvPr id="6" name="Text 2"/>
          <p:cNvSpPr/>
          <p:nvPr/>
        </p:nvSpPr>
        <p:spPr>
          <a:xfrm>
            <a:off x="6241018" y="1203127"/>
            <a:ext cx="7634764" cy="3500438"/>
          </a:xfrm>
          <a:prstGeom prst="rect">
            <a:avLst/>
          </a:prstGeom>
          <a:noFill/>
          <a:ln/>
        </p:spPr>
        <p:txBody>
          <a:bodyPr wrap="square" lIns="0" tIns="0" rIns="0" bIns="0" rtlCol="0" anchor="t"/>
          <a:lstStyle/>
          <a:p>
            <a:pPr marL="0" indent="0">
              <a:lnSpc>
                <a:spcPts val="6850"/>
              </a:lnSpc>
              <a:buNone/>
            </a:pPr>
            <a:r>
              <a:rPr lang="en-US" sz="5500" dirty="0">
                <a:solidFill>
                  <a:srgbClr val="FFD9BE"/>
                </a:solidFill>
                <a:latin typeface="Quattrocento" pitchFamily="34" charset="0"/>
                <a:ea typeface="Quattrocento" pitchFamily="34" charset="-122"/>
                <a:cs typeface="Quattrocento" pitchFamily="34" charset="-120"/>
              </a:rPr>
              <a:t>AI-Driven Genetic Risk Prediction: Personalized Healthcare Through DNA Analysis</a:t>
            </a:r>
            <a:endParaRPr lang="en-US" sz="5500" dirty="0"/>
          </a:p>
        </p:txBody>
      </p:sp>
      <p:sp>
        <p:nvSpPr>
          <p:cNvPr id="7" name="Text 3"/>
          <p:cNvSpPr/>
          <p:nvPr/>
        </p:nvSpPr>
        <p:spPr>
          <a:xfrm>
            <a:off x="6241018" y="5026938"/>
            <a:ext cx="7634764" cy="1379696"/>
          </a:xfrm>
          <a:prstGeom prst="rect">
            <a:avLst/>
          </a:prstGeom>
          <a:noFill/>
          <a:ln/>
        </p:spPr>
        <p:txBody>
          <a:bodyPr wrap="square" lIns="0" tIns="0" rIns="0" bIns="0" rtlCol="0" anchor="t"/>
          <a:lstStyle/>
          <a:p>
            <a:pPr marL="0" indent="0">
              <a:lnSpc>
                <a:spcPts val="2700"/>
              </a:lnSpc>
              <a:buNone/>
            </a:pPr>
            <a:r>
              <a:rPr lang="en-US" sz="1650" dirty="0">
                <a:solidFill>
                  <a:srgbClr val="F9EEE7"/>
                </a:solidFill>
                <a:latin typeface="Quattrocento" pitchFamily="34" charset="0"/>
                <a:ea typeface="Quattrocento" pitchFamily="34" charset="-122"/>
                <a:cs typeface="Quattrocento" pitchFamily="34" charset="-120"/>
              </a:rPr>
              <a:t>Predictive genomics is transforming healthcare. By analyzing an individual's DNA, AI algorithms can identify genetic variations associated with disease risks. This data empowers patients to make informed decisions about their health, fostering a proactive approach to healthcare.</a:t>
            </a:r>
            <a:br>
              <a:rPr lang="en-US" sz="1650" dirty="0">
                <a:solidFill>
                  <a:srgbClr val="F9EEE7"/>
                </a:solidFill>
                <a:latin typeface="Quattrocento" pitchFamily="34" charset="0"/>
                <a:ea typeface="Quattrocento" pitchFamily="34" charset="-122"/>
                <a:cs typeface="Quattrocento" pitchFamily="34" charset="-120"/>
              </a:rPr>
            </a:br>
            <a:br>
              <a:rPr lang="en-US" sz="1650" dirty="0">
                <a:solidFill>
                  <a:srgbClr val="F9EEE7"/>
                </a:solidFill>
                <a:latin typeface="Quattrocento" pitchFamily="34" charset="0"/>
                <a:ea typeface="Quattrocento" pitchFamily="34" charset="-122"/>
                <a:cs typeface="Quattrocento" pitchFamily="34" charset="-120"/>
              </a:rPr>
            </a:br>
            <a:r>
              <a:rPr lang="en-US" sz="1650" dirty="0">
                <a:solidFill>
                  <a:srgbClr val="F9EEE7"/>
                </a:solidFill>
                <a:latin typeface="Quattrocento" pitchFamily="34" charset="0"/>
                <a:ea typeface="Quattrocento" pitchFamily="34" charset="-122"/>
                <a:cs typeface="Quattrocento" pitchFamily="34" charset="-120"/>
              </a:rPr>
              <a:t>Made by: Team Mavericks</a:t>
            </a:r>
          </a:p>
          <a:p>
            <a:pPr marL="0" indent="0">
              <a:lnSpc>
                <a:spcPts val="2700"/>
              </a:lnSpc>
              <a:buNone/>
            </a:pPr>
            <a:endParaRPr lang="en-US" sz="16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99204" y="2483406"/>
            <a:ext cx="4887873" cy="3262670"/>
          </a:xfrm>
          <a:prstGeom prst="rect">
            <a:avLst/>
          </a:prstGeom>
        </p:spPr>
      </p:pic>
      <p:sp>
        <p:nvSpPr>
          <p:cNvPr id="6" name="Text 2"/>
          <p:cNvSpPr/>
          <p:nvPr/>
        </p:nvSpPr>
        <p:spPr>
          <a:xfrm>
            <a:off x="6324124" y="2273737"/>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Conclusion and Key Takeaways</a:t>
            </a:r>
            <a:endParaRPr lang="en-US" sz="4400" dirty="0"/>
          </a:p>
        </p:txBody>
      </p:sp>
      <p:sp>
        <p:nvSpPr>
          <p:cNvPr id="7" name="Text 3"/>
          <p:cNvSpPr/>
          <p:nvPr/>
        </p:nvSpPr>
        <p:spPr>
          <a:xfrm>
            <a:off x="6324124" y="4040743"/>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AI-driven genetic risk prediction holds immense potential for revolutionizing healthcare. By providing personalized insights into individual health risks, AI empowers patients and healthcare professionals to make informed decisions, leading to proactive healthcare approaches, improved outcomes, and a healthier society.</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128462" y="0"/>
            <a:ext cx="5487356" cy="3667432"/>
          </a:xfrm>
          <a:prstGeom prst="rect">
            <a:avLst/>
          </a:prstGeom>
        </p:spPr>
      </p:pic>
      <p:sp>
        <p:nvSpPr>
          <p:cNvPr id="6" name="Text 2"/>
          <p:cNvSpPr/>
          <p:nvPr/>
        </p:nvSpPr>
        <p:spPr>
          <a:xfrm>
            <a:off x="567571" y="819209"/>
            <a:ext cx="4373166" cy="546616"/>
          </a:xfrm>
          <a:prstGeom prst="rect">
            <a:avLst/>
          </a:prstGeom>
          <a:noFill/>
          <a:ln/>
        </p:spPr>
        <p:txBody>
          <a:bodyPr wrap="none" lIns="0" tIns="0" rIns="0" bIns="0" rtlCol="0" anchor="t"/>
          <a:lstStyle/>
          <a:p>
            <a:pPr marL="0" indent="0">
              <a:lnSpc>
                <a:spcPts val="4300"/>
              </a:lnSpc>
              <a:buNone/>
            </a:pPr>
            <a:r>
              <a:rPr lang="en-US" sz="3400" dirty="0">
                <a:solidFill>
                  <a:srgbClr val="FFD9BE"/>
                </a:solidFill>
                <a:latin typeface="Quattrocento" pitchFamily="34" charset="0"/>
                <a:ea typeface="Quattrocento" pitchFamily="34" charset="-122"/>
                <a:cs typeface="Quattrocento" pitchFamily="34" charset="-120"/>
              </a:rPr>
              <a:t>Problem Statement</a:t>
            </a:r>
            <a:endParaRPr lang="en-US" sz="3400" dirty="0"/>
          </a:p>
        </p:txBody>
      </p:sp>
      <p:sp>
        <p:nvSpPr>
          <p:cNvPr id="8" name="Text 4"/>
          <p:cNvSpPr/>
          <p:nvPr/>
        </p:nvSpPr>
        <p:spPr>
          <a:xfrm>
            <a:off x="813078" y="2641044"/>
            <a:ext cx="92869" cy="262414"/>
          </a:xfrm>
          <a:prstGeom prst="rect">
            <a:avLst/>
          </a:prstGeom>
          <a:noFill/>
          <a:ln/>
        </p:spPr>
        <p:txBody>
          <a:bodyPr wrap="none" lIns="0" tIns="0" rIns="0" bIns="0" rtlCol="0" anchor="t"/>
          <a:lstStyle/>
          <a:p>
            <a:pPr marL="0" indent="0" algn="ctr">
              <a:lnSpc>
                <a:spcPts val="2050"/>
              </a:lnSpc>
              <a:buNone/>
            </a:pPr>
            <a:endParaRPr lang="en-US" sz="2050" dirty="0"/>
          </a:p>
        </p:txBody>
      </p:sp>
      <p:sp>
        <p:nvSpPr>
          <p:cNvPr id="12" name="Text 8"/>
          <p:cNvSpPr/>
          <p:nvPr/>
        </p:nvSpPr>
        <p:spPr>
          <a:xfrm>
            <a:off x="4803696" y="2641044"/>
            <a:ext cx="140613" cy="262414"/>
          </a:xfrm>
          <a:prstGeom prst="rect">
            <a:avLst/>
          </a:prstGeom>
          <a:noFill/>
          <a:ln/>
        </p:spPr>
        <p:txBody>
          <a:bodyPr wrap="none" lIns="0" tIns="0" rIns="0" bIns="0" rtlCol="0" anchor="t"/>
          <a:lstStyle/>
          <a:p>
            <a:pPr marL="0" indent="0" algn="ctr">
              <a:lnSpc>
                <a:spcPts val="2050"/>
              </a:lnSpc>
              <a:buNone/>
            </a:pPr>
            <a:endParaRPr lang="en-US" sz="2050" dirty="0"/>
          </a:p>
        </p:txBody>
      </p:sp>
      <p:sp>
        <p:nvSpPr>
          <p:cNvPr id="16" name="Text 12"/>
          <p:cNvSpPr/>
          <p:nvPr/>
        </p:nvSpPr>
        <p:spPr>
          <a:xfrm>
            <a:off x="788075" y="4907280"/>
            <a:ext cx="142756" cy="262414"/>
          </a:xfrm>
          <a:prstGeom prst="rect">
            <a:avLst/>
          </a:prstGeom>
          <a:noFill/>
          <a:ln/>
        </p:spPr>
        <p:txBody>
          <a:bodyPr wrap="none" lIns="0" tIns="0" rIns="0" bIns="0" rtlCol="0" anchor="t"/>
          <a:lstStyle/>
          <a:p>
            <a:pPr marL="0" indent="0" algn="ctr">
              <a:lnSpc>
                <a:spcPts val="2050"/>
              </a:lnSpc>
              <a:buNone/>
            </a:pPr>
            <a:endParaRPr lang="en-US" sz="2050" dirty="0"/>
          </a:p>
        </p:txBody>
      </p:sp>
      <p:sp>
        <p:nvSpPr>
          <p:cNvPr id="20" name="Text 16"/>
          <p:cNvSpPr/>
          <p:nvPr/>
        </p:nvSpPr>
        <p:spPr>
          <a:xfrm>
            <a:off x="4807387" y="4907280"/>
            <a:ext cx="133350" cy="262414"/>
          </a:xfrm>
          <a:prstGeom prst="rect">
            <a:avLst/>
          </a:prstGeom>
          <a:noFill/>
          <a:ln/>
        </p:spPr>
        <p:txBody>
          <a:bodyPr wrap="none" lIns="0" tIns="0" rIns="0" bIns="0" rtlCol="0" anchor="t"/>
          <a:lstStyle/>
          <a:p>
            <a:pPr marL="0" indent="0" algn="ctr">
              <a:lnSpc>
                <a:spcPts val="2050"/>
              </a:lnSpc>
              <a:buNone/>
            </a:pPr>
            <a:endParaRPr lang="en-US" sz="2050" dirty="0"/>
          </a:p>
        </p:txBody>
      </p:sp>
      <p:sp>
        <p:nvSpPr>
          <p:cNvPr id="22" name="Text 18"/>
          <p:cNvSpPr/>
          <p:nvPr/>
        </p:nvSpPr>
        <p:spPr>
          <a:xfrm>
            <a:off x="567571" y="1897796"/>
            <a:ext cx="8251964" cy="5643546"/>
          </a:xfrm>
          <a:prstGeom prst="rect">
            <a:avLst/>
          </a:prstGeom>
          <a:noFill/>
          <a:ln/>
        </p:spPr>
        <p:txBody>
          <a:bodyPr wrap="square" lIns="0" tIns="0" rIns="0" bIns="0" rtlCol="0" anchor="t"/>
          <a:lstStyle/>
          <a:p>
            <a:pPr marL="285750" indent="-285750">
              <a:lnSpc>
                <a:spcPts val="2300"/>
              </a:lnSpc>
              <a:buFont typeface="Arial" panose="020B0604020202020204" pitchFamily="34" charset="0"/>
              <a:buChar char="•"/>
            </a:pPr>
            <a:r>
              <a:rPr lang="en-IN" sz="1600" dirty="0">
                <a:solidFill>
                  <a:schemeClr val="bg1"/>
                </a:solidFill>
              </a:rPr>
              <a:t>Early detection and prevention of diseases are crucial for better health outcomes.</a:t>
            </a:r>
          </a:p>
          <a:p>
            <a:pPr marL="285750" indent="-285750">
              <a:lnSpc>
                <a:spcPts val="2300"/>
              </a:lnSpc>
              <a:buFont typeface="Arial" panose="020B0604020202020204" pitchFamily="34" charset="0"/>
              <a:buChar char="•"/>
            </a:pPr>
            <a:endParaRPr lang="en-IN" sz="1600" dirty="0">
              <a:solidFill>
                <a:schemeClr val="bg1"/>
              </a:solidFill>
            </a:endParaRPr>
          </a:p>
          <a:p>
            <a:pPr marL="285750" indent="-285750">
              <a:lnSpc>
                <a:spcPts val="2300"/>
              </a:lnSpc>
              <a:buFont typeface="Arial" panose="020B0604020202020204" pitchFamily="34" charset="0"/>
              <a:buChar char="•"/>
            </a:pPr>
            <a:r>
              <a:rPr lang="en-IN" sz="1600" dirty="0">
                <a:solidFill>
                  <a:schemeClr val="bg1"/>
                </a:solidFill>
              </a:rPr>
              <a:t>Current healthcare systems struggle to provide personalized risk assessments based on genetic information.</a:t>
            </a:r>
          </a:p>
          <a:p>
            <a:pPr marL="285750" indent="-285750">
              <a:lnSpc>
                <a:spcPts val="2300"/>
              </a:lnSpc>
              <a:buFont typeface="Arial" panose="020B0604020202020204" pitchFamily="34" charset="0"/>
              <a:buChar char="•"/>
            </a:pPr>
            <a:endParaRPr lang="en-IN" sz="1600" dirty="0">
              <a:solidFill>
                <a:schemeClr val="bg1"/>
              </a:solidFill>
            </a:endParaRPr>
          </a:p>
          <a:p>
            <a:pPr marL="285750" indent="-285750">
              <a:lnSpc>
                <a:spcPts val="2300"/>
              </a:lnSpc>
              <a:buFont typeface="Arial" panose="020B0604020202020204" pitchFamily="34" charset="0"/>
              <a:buChar char="•"/>
            </a:pPr>
            <a:r>
              <a:rPr lang="en-IN" sz="1600" dirty="0">
                <a:solidFill>
                  <a:schemeClr val="bg1"/>
                </a:solidFill>
              </a:rPr>
              <a:t>This lack of personalized assessment leads to missed opportunities to prevent diseases like cancer, heart diseases and neurological diseases such as Alzheimer’s, Huntington’s etc.</a:t>
            </a:r>
          </a:p>
          <a:p>
            <a:pPr marL="285750" indent="-285750">
              <a:lnSpc>
                <a:spcPts val="2300"/>
              </a:lnSpc>
              <a:buFont typeface="Arial" panose="020B0604020202020204" pitchFamily="34" charset="0"/>
              <a:buChar char="•"/>
            </a:pPr>
            <a:endParaRPr lang="en-IN" sz="1600" dirty="0">
              <a:solidFill>
                <a:schemeClr val="bg1"/>
              </a:solidFill>
            </a:endParaRPr>
          </a:p>
          <a:p>
            <a:pPr marL="285750" indent="-285750">
              <a:lnSpc>
                <a:spcPts val="2300"/>
              </a:lnSpc>
              <a:buFont typeface="Arial" panose="020B0604020202020204" pitchFamily="34" charset="0"/>
              <a:buChar char="•"/>
            </a:pPr>
            <a:r>
              <a:rPr lang="en-IN" sz="1600" dirty="0">
                <a:solidFill>
                  <a:schemeClr val="bg1"/>
                </a:solidFill>
              </a:rPr>
              <a:t>Our solution uses generative AI to analyse DNA data and predict the percentage risk of various diseases.</a:t>
            </a:r>
          </a:p>
          <a:p>
            <a:pPr marL="285750" indent="-285750">
              <a:lnSpc>
                <a:spcPts val="2300"/>
              </a:lnSpc>
              <a:buFont typeface="Arial" panose="020B0604020202020204" pitchFamily="34" charset="0"/>
              <a:buChar char="•"/>
            </a:pPr>
            <a:endParaRPr lang="en-IN" sz="1600" dirty="0">
              <a:solidFill>
                <a:schemeClr val="bg1"/>
              </a:solidFill>
            </a:endParaRPr>
          </a:p>
          <a:p>
            <a:pPr marL="285750" indent="-285750">
              <a:lnSpc>
                <a:spcPts val="2300"/>
              </a:lnSpc>
              <a:buFont typeface="Arial" panose="020B0604020202020204" pitchFamily="34" charset="0"/>
              <a:buChar char="•"/>
            </a:pPr>
            <a:r>
              <a:rPr lang="en-IN" sz="1600" dirty="0">
                <a:solidFill>
                  <a:schemeClr val="bg1"/>
                </a:solidFill>
              </a:rPr>
              <a:t>This approach enables personalized early detection of potentially life-threatening diseases and enables prevention leading to a better lifestyle.</a:t>
            </a:r>
          </a:p>
          <a:p>
            <a:pPr>
              <a:lnSpc>
                <a:spcPts val="2300"/>
              </a:lnSpc>
            </a:pPr>
            <a:endParaRPr lang="en-IN" sz="1600" dirty="0">
              <a:solidFill>
                <a:schemeClr val="bg1"/>
              </a:solidFill>
            </a:endParaRPr>
          </a:p>
          <a:p>
            <a:pPr marL="285750" indent="-285750">
              <a:lnSpc>
                <a:spcPts val="2300"/>
              </a:lnSpc>
              <a:buFont typeface="Arial" panose="020B0604020202020204" pitchFamily="34" charset="0"/>
              <a:buChar char="•"/>
            </a:pPr>
            <a:endParaRPr lang="en-IN" sz="1600" dirty="0">
              <a:solidFill>
                <a:schemeClr val="bg1"/>
              </a:solidFill>
            </a:endParaRPr>
          </a:p>
          <a:p>
            <a:pPr>
              <a:lnSpc>
                <a:spcPts val="2300"/>
              </a:lnSpc>
            </a:pPr>
            <a:endParaRPr lang="en-US" sz="1450" dirty="0">
              <a:solidFill>
                <a:schemeClr val="bg1"/>
              </a:solidFill>
            </a:endParaRPr>
          </a:p>
        </p:txBody>
      </p:sp>
      <p:pic>
        <p:nvPicPr>
          <p:cNvPr id="1028" name="Picture 4" descr="Genetic Disorders: Understanding Hereditary Diseases">
            <a:extLst>
              <a:ext uri="{FF2B5EF4-FFF2-40B4-BE49-F238E27FC236}">
                <a16:creationId xmlns:a16="http://schemas.microsoft.com/office/drawing/2014/main" id="{B0205E1E-2C90-42FE-853F-2E7169A1F5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4386" y="3667433"/>
            <a:ext cx="5507460" cy="45621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dirty="0"/>
          </a:p>
        </p:txBody>
      </p:sp>
      <p:sp>
        <p:nvSpPr>
          <p:cNvPr id="4" name="Text 2"/>
          <p:cNvSpPr/>
          <p:nvPr/>
        </p:nvSpPr>
        <p:spPr>
          <a:xfrm>
            <a:off x="837724" y="814737"/>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Solution</a:t>
            </a:r>
            <a:endParaRPr lang="en-US" sz="4400" dirty="0"/>
          </a:p>
        </p:txBody>
      </p:sp>
      <p:sp>
        <p:nvSpPr>
          <p:cNvPr id="10" name="Text 8"/>
          <p:cNvSpPr/>
          <p:nvPr/>
        </p:nvSpPr>
        <p:spPr>
          <a:xfrm>
            <a:off x="837723" y="2199680"/>
            <a:ext cx="13153579" cy="5430152"/>
          </a:xfrm>
          <a:prstGeom prst="rect">
            <a:avLst/>
          </a:prstGeom>
          <a:noFill/>
          <a:ln/>
        </p:spPr>
        <p:txBody>
          <a:bodyPr wrap="square" lIns="0" tIns="0" rIns="0" bIns="0" rtlCol="0" anchor="t"/>
          <a:lstStyle/>
          <a:p>
            <a:pPr marL="342900" indent="-342900">
              <a:lnSpc>
                <a:spcPts val="3000"/>
              </a:lnSpc>
              <a:buFont typeface="Arial" panose="020B0604020202020204" pitchFamily="34" charset="0"/>
              <a:buChar char="•"/>
            </a:pPr>
            <a:r>
              <a:rPr lang="en-US" sz="1850" b="1" dirty="0">
                <a:solidFill>
                  <a:schemeClr val="bg1"/>
                </a:solidFill>
              </a:rPr>
              <a:t> User DNA Input: Users upload their DNA data into the system.</a:t>
            </a:r>
          </a:p>
          <a:p>
            <a:pPr marL="342900" indent="-342900">
              <a:lnSpc>
                <a:spcPts val="3000"/>
              </a:lnSpc>
              <a:buFont typeface="Arial" panose="020B0604020202020204" pitchFamily="34" charset="0"/>
              <a:buChar char="•"/>
            </a:pPr>
            <a:r>
              <a:rPr lang="en-US" sz="1850" b="1" dirty="0">
                <a:solidFill>
                  <a:schemeClr val="bg1"/>
                </a:solidFill>
              </a:rPr>
              <a:t> Personalized Insights: Along with the risk percentages, users receive personalized genetic information.</a:t>
            </a:r>
          </a:p>
          <a:p>
            <a:pPr marL="342900" indent="-342900">
              <a:lnSpc>
                <a:spcPts val="3000"/>
              </a:lnSpc>
              <a:buFont typeface="Arial" panose="020B0604020202020204" pitchFamily="34" charset="0"/>
              <a:buChar char="•"/>
            </a:pPr>
            <a:r>
              <a:rPr lang="en-US" sz="1850" b="1" dirty="0">
                <a:solidFill>
                  <a:schemeClr val="bg1"/>
                </a:solidFill>
              </a:rPr>
              <a:t> Risk Assessment: The AI assesses the likelihood of the user developing various neurological diseases.</a:t>
            </a:r>
          </a:p>
          <a:p>
            <a:pPr marL="342900" indent="-342900">
              <a:lnSpc>
                <a:spcPts val="3000"/>
              </a:lnSpc>
              <a:buFont typeface="Arial" panose="020B0604020202020204" pitchFamily="34" charset="0"/>
              <a:buChar char="•"/>
            </a:pPr>
            <a:r>
              <a:rPr lang="en-US" sz="1850" b="1" dirty="0">
                <a:solidFill>
                  <a:schemeClr val="bg1"/>
                </a:solidFill>
              </a:rPr>
              <a:t> Percentage Risk Calculation: The model calculates and expresses this risk as a percentage, providing a clear understanding of the user’s potential health challenges.</a:t>
            </a:r>
          </a:p>
          <a:p>
            <a:pPr marL="342900" indent="-342900">
              <a:lnSpc>
                <a:spcPts val="3000"/>
              </a:lnSpc>
              <a:buFont typeface="Arial" panose="020B0604020202020204" pitchFamily="34" charset="0"/>
              <a:buChar char="•"/>
            </a:pPr>
            <a:r>
              <a:rPr lang="en-US" sz="1850" b="1" dirty="0">
                <a:solidFill>
                  <a:schemeClr val="bg1"/>
                </a:solidFill>
              </a:rPr>
              <a:t> Results Presentation: The system presents the risk percentages in an easy-to-read format, showing how likely the user is to develop specific neurological conditions.</a:t>
            </a:r>
          </a:p>
          <a:p>
            <a:pPr marL="342900" indent="-342900">
              <a:lnSpc>
                <a:spcPts val="3000"/>
              </a:lnSpc>
              <a:buFont typeface="Arial" panose="020B0604020202020204" pitchFamily="34" charset="0"/>
              <a:buChar char="•"/>
            </a:pPr>
            <a:r>
              <a:rPr lang="en-US" sz="1850" b="1" dirty="0">
                <a:solidFill>
                  <a:schemeClr val="bg1"/>
                </a:solidFill>
              </a:rPr>
              <a:t> Personalized Insights: Along with the risk percentages, users receive personalized recommendations for monitoring or reducing their risk, such as lifestyle changes or further medical evaluations.</a:t>
            </a:r>
            <a:endParaRPr lang="en-US" sz="185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dirty="0"/>
          </a:p>
        </p:txBody>
      </p:sp>
      <p:sp>
        <p:nvSpPr>
          <p:cNvPr id="4" name="Text 2"/>
          <p:cNvSpPr/>
          <p:nvPr/>
        </p:nvSpPr>
        <p:spPr>
          <a:xfrm>
            <a:off x="837724" y="814737"/>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Tech Stack</a:t>
            </a:r>
            <a:endParaRPr lang="en-US" sz="4400" dirty="0"/>
          </a:p>
        </p:txBody>
      </p:sp>
      <p:sp>
        <p:nvSpPr>
          <p:cNvPr id="10" name="Text 8"/>
          <p:cNvSpPr/>
          <p:nvPr/>
        </p:nvSpPr>
        <p:spPr>
          <a:xfrm>
            <a:off x="837723" y="2199680"/>
            <a:ext cx="13153579" cy="5430152"/>
          </a:xfrm>
          <a:prstGeom prst="rect">
            <a:avLst/>
          </a:prstGeom>
          <a:noFill/>
          <a:ln/>
        </p:spPr>
        <p:txBody>
          <a:bodyPr wrap="square" lIns="0" tIns="0" rIns="0" bIns="0" rtlCol="0" anchor="t"/>
          <a:lstStyle/>
          <a:p>
            <a:pPr marL="0" indent="0">
              <a:lnSpc>
                <a:spcPts val="3000"/>
              </a:lnSpc>
              <a:buNone/>
            </a:pPr>
            <a:r>
              <a:rPr lang="en-US" sz="1850" b="1" dirty="0">
                <a:solidFill>
                  <a:schemeClr val="bg1"/>
                </a:solidFill>
              </a:rPr>
              <a:t>Programming Languages:</a:t>
            </a:r>
            <a:r>
              <a:rPr lang="en-US" sz="1850" dirty="0">
                <a:solidFill>
                  <a:schemeClr val="bg1"/>
                </a:solidFill>
              </a:rPr>
              <a:t> Python</a:t>
            </a:r>
          </a:p>
          <a:p>
            <a:pPr marL="0" indent="0">
              <a:lnSpc>
                <a:spcPts val="3000"/>
              </a:lnSpc>
              <a:buNone/>
            </a:pPr>
            <a:r>
              <a:rPr lang="en-US" sz="1850" b="1" dirty="0">
                <a:solidFill>
                  <a:schemeClr val="bg1"/>
                </a:solidFill>
              </a:rPr>
              <a:t>Machine Learning Frameworks:</a:t>
            </a:r>
            <a:r>
              <a:rPr lang="en-US" sz="1850" dirty="0">
                <a:solidFill>
                  <a:schemeClr val="bg1"/>
                </a:solidFill>
              </a:rPr>
              <a:t> TensorFlow, </a:t>
            </a:r>
            <a:r>
              <a:rPr lang="en-US" sz="1850" dirty="0" err="1">
                <a:solidFill>
                  <a:schemeClr val="bg1"/>
                </a:solidFill>
              </a:rPr>
              <a:t>PyTorch</a:t>
            </a:r>
            <a:endParaRPr lang="en-US" sz="1850" dirty="0">
              <a:solidFill>
                <a:schemeClr val="bg1"/>
              </a:solidFill>
            </a:endParaRPr>
          </a:p>
          <a:p>
            <a:pPr marL="0" indent="0">
              <a:lnSpc>
                <a:spcPts val="3000"/>
              </a:lnSpc>
              <a:buNone/>
            </a:pPr>
            <a:r>
              <a:rPr lang="en-US" sz="1850" b="1" dirty="0">
                <a:solidFill>
                  <a:schemeClr val="bg1"/>
                </a:solidFill>
              </a:rPr>
              <a:t>Genomic Data Processing:</a:t>
            </a:r>
            <a:r>
              <a:rPr lang="en-US" sz="1850" dirty="0">
                <a:solidFill>
                  <a:schemeClr val="bg1"/>
                </a:solidFill>
              </a:rPr>
              <a:t> </a:t>
            </a:r>
            <a:r>
              <a:rPr lang="en-US" sz="1850" dirty="0" err="1">
                <a:solidFill>
                  <a:schemeClr val="bg1"/>
                </a:solidFill>
              </a:rPr>
              <a:t>Biopython</a:t>
            </a:r>
            <a:endParaRPr lang="en-US" sz="1850" dirty="0">
              <a:solidFill>
                <a:schemeClr val="bg1"/>
              </a:solidFill>
            </a:endParaRPr>
          </a:p>
          <a:p>
            <a:pPr marL="0" indent="0">
              <a:lnSpc>
                <a:spcPts val="3000"/>
              </a:lnSpc>
              <a:buNone/>
            </a:pPr>
            <a:r>
              <a:rPr lang="en-US" sz="1850" b="1" dirty="0">
                <a:solidFill>
                  <a:schemeClr val="bg1"/>
                </a:solidFill>
              </a:rPr>
              <a:t>Data Storage:</a:t>
            </a:r>
            <a:r>
              <a:rPr lang="en-US" sz="1850" dirty="0">
                <a:solidFill>
                  <a:schemeClr val="bg1"/>
                </a:solidFill>
              </a:rPr>
              <a:t> PostgreSQL, AWS S3</a:t>
            </a:r>
          </a:p>
          <a:p>
            <a:pPr marL="0" indent="0">
              <a:lnSpc>
                <a:spcPts val="3000"/>
              </a:lnSpc>
              <a:buNone/>
            </a:pPr>
            <a:r>
              <a:rPr lang="en-US" sz="1850" b="1" dirty="0">
                <a:solidFill>
                  <a:schemeClr val="bg1"/>
                </a:solidFill>
              </a:rPr>
              <a:t>AI Models:</a:t>
            </a:r>
            <a:r>
              <a:rPr lang="en-US" sz="1850" dirty="0">
                <a:solidFill>
                  <a:schemeClr val="bg1"/>
                </a:solidFill>
              </a:rPr>
              <a:t> Generative Adversarial Networks (GANs), Deep Neural Networks (DNNs)</a:t>
            </a:r>
          </a:p>
          <a:p>
            <a:pPr marL="0" indent="0">
              <a:lnSpc>
                <a:spcPts val="3000"/>
              </a:lnSpc>
              <a:buNone/>
            </a:pPr>
            <a:r>
              <a:rPr lang="en-US" sz="1850" b="1" dirty="0">
                <a:solidFill>
                  <a:schemeClr val="bg1"/>
                </a:solidFill>
              </a:rPr>
              <a:t>APIs:</a:t>
            </a:r>
            <a:r>
              <a:rPr lang="en-US" sz="1850" dirty="0">
                <a:solidFill>
                  <a:schemeClr val="bg1"/>
                </a:solidFill>
              </a:rPr>
              <a:t> RESTful API for integration with healthcare systems</a:t>
            </a:r>
          </a:p>
          <a:p>
            <a:pPr marL="0" indent="0">
              <a:lnSpc>
                <a:spcPts val="3000"/>
              </a:lnSpc>
              <a:buNone/>
            </a:pPr>
            <a:r>
              <a:rPr lang="en-US" sz="1850" b="1" dirty="0">
                <a:solidFill>
                  <a:schemeClr val="bg1"/>
                </a:solidFill>
              </a:rPr>
              <a:t>Front-end:</a:t>
            </a:r>
            <a:r>
              <a:rPr lang="en-US" sz="1850" dirty="0">
                <a:solidFill>
                  <a:schemeClr val="bg1"/>
                </a:solidFill>
              </a:rPr>
              <a:t> </a:t>
            </a:r>
            <a:r>
              <a:rPr lang="en-US" sz="1850" dirty="0" err="1">
                <a:solidFill>
                  <a:schemeClr val="bg1"/>
                </a:solidFill>
              </a:rPr>
              <a:t>React.js</a:t>
            </a:r>
            <a:r>
              <a:rPr lang="en-US" sz="1850" dirty="0">
                <a:solidFill>
                  <a:schemeClr val="bg1"/>
                </a:solidFill>
              </a:rPr>
              <a:t> for user interface</a:t>
            </a:r>
          </a:p>
          <a:p>
            <a:pPr marL="0" indent="0">
              <a:lnSpc>
                <a:spcPts val="3000"/>
              </a:lnSpc>
              <a:buNone/>
            </a:pPr>
            <a:r>
              <a:rPr lang="en-US" sz="1850" b="1" dirty="0">
                <a:solidFill>
                  <a:schemeClr val="bg1"/>
                </a:solidFill>
              </a:rPr>
              <a:t>Security:</a:t>
            </a:r>
            <a:r>
              <a:rPr lang="en-US" sz="1850" dirty="0">
                <a:solidFill>
                  <a:schemeClr val="bg1"/>
                </a:solidFill>
              </a:rPr>
              <a:t> OAuth 2.0 for authentication, AES encryption for data privacy</a:t>
            </a:r>
          </a:p>
        </p:txBody>
      </p:sp>
    </p:spTree>
    <p:extLst>
      <p:ext uri="{BB962C8B-B14F-4D97-AF65-F5344CB8AC3E}">
        <p14:creationId xmlns:p14="http://schemas.microsoft.com/office/powerpoint/2010/main" val="3478944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07526" y="2529959"/>
            <a:ext cx="5071229" cy="3169563"/>
          </a:xfrm>
          <a:prstGeom prst="rect">
            <a:avLst/>
          </a:prstGeom>
        </p:spPr>
      </p:pic>
      <p:sp>
        <p:nvSpPr>
          <p:cNvPr id="6" name="Text 2"/>
          <p:cNvSpPr/>
          <p:nvPr/>
        </p:nvSpPr>
        <p:spPr>
          <a:xfrm>
            <a:off x="6067544" y="1089660"/>
            <a:ext cx="7089458" cy="488275"/>
          </a:xfrm>
          <a:prstGeom prst="rect">
            <a:avLst/>
          </a:prstGeom>
          <a:noFill/>
          <a:ln/>
        </p:spPr>
        <p:txBody>
          <a:bodyPr wrap="none" lIns="0" tIns="0" rIns="0" bIns="0" rtlCol="0" anchor="t"/>
          <a:lstStyle/>
          <a:p>
            <a:pPr marL="0" indent="0">
              <a:lnSpc>
                <a:spcPts val="3800"/>
              </a:lnSpc>
              <a:buNone/>
            </a:pPr>
            <a:r>
              <a:rPr lang="en-US" sz="3050" dirty="0">
                <a:solidFill>
                  <a:srgbClr val="FFD9BE"/>
                </a:solidFill>
                <a:latin typeface="Quattrocento" pitchFamily="34" charset="0"/>
                <a:ea typeface="Quattrocento" pitchFamily="34" charset="-122"/>
                <a:cs typeface="Quattrocento" pitchFamily="34" charset="-120"/>
              </a:rPr>
              <a:t>System Architecture/Diagram Workflow</a:t>
            </a:r>
            <a:endParaRPr lang="en-US" sz="3050" dirty="0"/>
          </a:p>
        </p:txBody>
      </p:sp>
      <p:pic>
        <p:nvPicPr>
          <p:cNvPr id="7" name="Image 2" descr="preencoded.png"/>
          <p:cNvPicPr>
            <a:picLocks noChangeAspect="1"/>
          </p:cNvPicPr>
          <p:nvPr/>
        </p:nvPicPr>
        <p:blipFill>
          <a:blip r:embed="rId5"/>
          <a:stretch>
            <a:fillRect/>
          </a:stretch>
        </p:blipFill>
        <p:spPr>
          <a:xfrm>
            <a:off x="6067544" y="1826895"/>
            <a:ext cx="830223" cy="1328261"/>
          </a:xfrm>
          <a:prstGeom prst="rect">
            <a:avLst/>
          </a:prstGeom>
        </p:spPr>
      </p:pic>
      <p:sp>
        <p:nvSpPr>
          <p:cNvPr id="8" name="Text 3"/>
          <p:cNvSpPr/>
          <p:nvPr/>
        </p:nvSpPr>
        <p:spPr>
          <a:xfrm>
            <a:off x="7146727" y="1992868"/>
            <a:ext cx="1953458" cy="244197"/>
          </a:xfrm>
          <a:prstGeom prst="rect">
            <a:avLst/>
          </a:prstGeom>
          <a:noFill/>
          <a:ln/>
        </p:spPr>
        <p:txBody>
          <a:bodyPr wrap="none" lIns="0" tIns="0" rIns="0" bIns="0" rtlCol="0" anchor="t"/>
          <a:lstStyle/>
          <a:p>
            <a:pPr marL="0" indent="0" algn="l">
              <a:lnSpc>
                <a:spcPts val="1900"/>
              </a:lnSpc>
              <a:buNone/>
            </a:pPr>
            <a:r>
              <a:rPr lang="en-US" sz="1500" dirty="0">
                <a:solidFill>
                  <a:srgbClr val="F9EEE7"/>
                </a:solidFill>
                <a:latin typeface="Quattrocento" pitchFamily="34" charset="0"/>
                <a:ea typeface="Quattrocento" pitchFamily="34" charset="-122"/>
                <a:cs typeface="Quattrocento" pitchFamily="34" charset="-120"/>
              </a:rPr>
              <a:t>DNA Collection</a:t>
            </a:r>
            <a:endParaRPr lang="en-US" sz="1500" dirty="0"/>
          </a:p>
        </p:txBody>
      </p:sp>
      <p:sp>
        <p:nvSpPr>
          <p:cNvPr id="9" name="Text 4"/>
          <p:cNvSpPr/>
          <p:nvPr/>
        </p:nvSpPr>
        <p:spPr>
          <a:xfrm>
            <a:off x="7146727" y="2336602"/>
            <a:ext cx="6902529" cy="265747"/>
          </a:xfrm>
          <a:prstGeom prst="rect">
            <a:avLst/>
          </a:prstGeom>
          <a:noFill/>
          <a:ln/>
        </p:spPr>
        <p:txBody>
          <a:bodyPr wrap="none" lIns="0" tIns="0" rIns="0" bIns="0" rtlCol="0" anchor="t"/>
          <a:lstStyle/>
          <a:p>
            <a:pPr marL="0" indent="0" algn="l">
              <a:lnSpc>
                <a:spcPts val="2050"/>
              </a:lnSpc>
              <a:buNone/>
            </a:pPr>
            <a:r>
              <a:rPr lang="en-US" sz="1300" dirty="0">
                <a:solidFill>
                  <a:srgbClr val="F9EEE7"/>
                </a:solidFill>
                <a:latin typeface="Quattrocento" pitchFamily="34" charset="0"/>
                <a:ea typeface="Quattrocento" pitchFamily="34" charset="-122"/>
                <a:cs typeface="Quattrocento" pitchFamily="34" charset="-120"/>
              </a:rPr>
              <a:t>Individuals provide a biological sample, such as saliva or blood, for DNA extraction.</a:t>
            </a:r>
            <a:endParaRPr lang="en-US" sz="1300" dirty="0"/>
          </a:p>
        </p:txBody>
      </p:sp>
      <p:pic>
        <p:nvPicPr>
          <p:cNvPr id="10" name="Image 3" descr="preencoded.png"/>
          <p:cNvPicPr>
            <a:picLocks noChangeAspect="1"/>
          </p:cNvPicPr>
          <p:nvPr/>
        </p:nvPicPr>
        <p:blipFill>
          <a:blip r:embed="rId6"/>
          <a:stretch>
            <a:fillRect/>
          </a:stretch>
        </p:blipFill>
        <p:spPr>
          <a:xfrm>
            <a:off x="6067544" y="3155156"/>
            <a:ext cx="830223" cy="1328261"/>
          </a:xfrm>
          <a:prstGeom prst="rect">
            <a:avLst/>
          </a:prstGeom>
        </p:spPr>
      </p:pic>
      <p:sp>
        <p:nvSpPr>
          <p:cNvPr id="11" name="Text 5"/>
          <p:cNvSpPr/>
          <p:nvPr/>
        </p:nvSpPr>
        <p:spPr>
          <a:xfrm>
            <a:off x="7146727" y="3321129"/>
            <a:ext cx="1953458" cy="244197"/>
          </a:xfrm>
          <a:prstGeom prst="rect">
            <a:avLst/>
          </a:prstGeom>
          <a:noFill/>
          <a:ln/>
        </p:spPr>
        <p:txBody>
          <a:bodyPr wrap="none" lIns="0" tIns="0" rIns="0" bIns="0" rtlCol="0" anchor="t"/>
          <a:lstStyle/>
          <a:p>
            <a:pPr marL="0" indent="0" algn="l">
              <a:lnSpc>
                <a:spcPts val="1900"/>
              </a:lnSpc>
              <a:buNone/>
            </a:pPr>
            <a:r>
              <a:rPr lang="en-US" sz="1500" dirty="0">
                <a:solidFill>
                  <a:srgbClr val="F9EEE7"/>
                </a:solidFill>
                <a:latin typeface="Quattrocento" pitchFamily="34" charset="0"/>
                <a:ea typeface="Quattrocento" pitchFamily="34" charset="-122"/>
                <a:cs typeface="Quattrocento" pitchFamily="34" charset="-120"/>
              </a:rPr>
              <a:t>Genomic Sequencing</a:t>
            </a:r>
            <a:endParaRPr lang="en-US" sz="1500" dirty="0"/>
          </a:p>
        </p:txBody>
      </p:sp>
      <p:sp>
        <p:nvSpPr>
          <p:cNvPr id="12" name="Text 6"/>
          <p:cNvSpPr/>
          <p:nvPr/>
        </p:nvSpPr>
        <p:spPr>
          <a:xfrm>
            <a:off x="7146727" y="3664863"/>
            <a:ext cx="6902529" cy="531495"/>
          </a:xfrm>
          <a:prstGeom prst="rect">
            <a:avLst/>
          </a:prstGeom>
          <a:noFill/>
          <a:ln/>
        </p:spPr>
        <p:txBody>
          <a:bodyPr wrap="square" lIns="0" tIns="0" rIns="0" bIns="0" rtlCol="0" anchor="t"/>
          <a:lstStyle/>
          <a:p>
            <a:pPr marL="0" indent="0" algn="l">
              <a:lnSpc>
                <a:spcPts val="2050"/>
              </a:lnSpc>
              <a:buNone/>
            </a:pPr>
            <a:r>
              <a:rPr lang="en-US" sz="1300" dirty="0">
                <a:solidFill>
                  <a:srgbClr val="F9EEE7"/>
                </a:solidFill>
                <a:latin typeface="Quattrocento" pitchFamily="34" charset="0"/>
                <a:ea typeface="Quattrocento" pitchFamily="34" charset="-122"/>
                <a:cs typeface="Quattrocento" pitchFamily="34" charset="-120"/>
              </a:rPr>
              <a:t>DNA is sequenced using next-generation sequencing technology to generate a complete genomic profile.</a:t>
            </a:r>
            <a:endParaRPr lang="en-US" sz="1300" dirty="0"/>
          </a:p>
        </p:txBody>
      </p:sp>
      <p:pic>
        <p:nvPicPr>
          <p:cNvPr id="13" name="Image 4" descr="preencoded.png"/>
          <p:cNvPicPr>
            <a:picLocks noChangeAspect="1"/>
          </p:cNvPicPr>
          <p:nvPr/>
        </p:nvPicPr>
        <p:blipFill>
          <a:blip r:embed="rId7"/>
          <a:stretch>
            <a:fillRect/>
          </a:stretch>
        </p:blipFill>
        <p:spPr>
          <a:xfrm>
            <a:off x="6067544" y="4483418"/>
            <a:ext cx="830223" cy="1328261"/>
          </a:xfrm>
          <a:prstGeom prst="rect">
            <a:avLst/>
          </a:prstGeom>
        </p:spPr>
      </p:pic>
      <p:sp>
        <p:nvSpPr>
          <p:cNvPr id="14" name="Text 7"/>
          <p:cNvSpPr/>
          <p:nvPr/>
        </p:nvSpPr>
        <p:spPr>
          <a:xfrm>
            <a:off x="7146727" y="4649391"/>
            <a:ext cx="2348865" cy="244197"/>
          </a:xfrm>
          <a:prstGeom prst="rect">
            <a:avLst/>
          </a:prstGeom>
          <a:noFill/>
          <a:ln/>
        </p:spPr>
        <p:txBody>
          <a:bodyPr wrap="none" lIns="0" tIns="0" rIns="0" bIns="0" rtlCol="0" anchor="t"/>
          <a:lstStyle/>
          <a:p>
            <a:pPr marL="0" indent="0" algn="l">
              <a:lnSpc>
                <a:spcPts val="1900"/>
              </a:lnSpc>
              <a:buNone/>
            </a:pPr>
            <a:r>
              <a:rPr lang="en-US" sz="1500" dirty="0">
                <a:solidFill>
                  <a:srgbClr val="F9EEE7"/>
                </a:solidFill>
                <a:latin typeface="Quattrocento" pitchFamily="34" charset="0"/>
                <a:ea typeface="Quattrocento" pitchFamily="34" charset="-122"/>
                <a:cs typeface="Quattrocento" pitchFamily="34" charset="-120"/>
              </a:rPr>
              <a:t>Data Processing &amp; Analysis</a:t>
            </a:r>
            <a:endParaRPr lang="en-US" sz="1500" dirty="0"/>
          </a:p>
        </p:txBody>
      </p:sp>
      <p:sp>
        <p:nvSpPr>
          <p:cNvPr id="15" name="Text 8"/>
          <p:cNvSpPr/>
          <p:nvPr/>
        </p:nvSpPr>
        <p:spPr>
          <a:xfrm>
            <a:off x="7146727" y="4993124"/>
            <a:ext cx="6902529" cy="531495"/>
          </a:xfrm>
          <a:prstGeom prst="rect">
            <a:avLst/>
          </a:prstGeom>
          <a:noFill/>
          <a:ln/>
        </p:spPr>
        <p:txBody>
          <a:bodyPr wrap="square" lIns="0" tIns="0" rIns="0" bIns="0" rtlCol="0" anchor="t"/>
          <a:lstStyle/>
          <a:p>
            <a:pPr marL="0" indent="0" algn="l">
              <a:lnSpc>
                <a:spcPts val="2050"/>
              </a:lnSpc>
              <a:buNone/>
            </a:pPr>
            <a:r>
              <a:rPr lang="en-US" sz="1300" dirty="0">
                <a:solidFill>
                  <a:srgbClr val="F9EEE7"/>
                </a:solidFill>
                <a:latin typeface="Quattrocento" pitchFamily="34" charset="0"/>
                <a:ea typeface="Quattrocento" pitchFamily="34" charset="-122"/>
                <a:cs typeface="Quattrocento" pitchFamily="34" charset="-120"/>
              </a:rPr>
              <a:t>Machine learning algorithms analyze the genomic data to identify disease-associated genetic variants and predict individual risk.</a:t>
            </a:r>
            <a:endParaRPr lang="en-US" sz="1300" dirty="0"/>
          </a:p>
        </p:txBody>
      </p:sp>
      <p:pic>
        <p:nvPicPr>
          <p:cNvPr id="16" name="Image 5" descr="preencoded.png"/>
          <p:cNvPicPr>
            <a:picLocks noChangeAspect="1"/>
          </p:cNvPicPr>
          <p:nvPr/>
        </p:nvPicPr>
        <p:blipFill>
          <a:blip r:embed="rId8"/>
          <a:stretch>
            <a:fillRect/>
          </a:stretch>
        </p:blipFill>
        <p:spPr>
          <a:xfrm>
            <a:off x="6067544" y="5811679"/>
            <a:ext cx="830223" cy="1328261"/>
          </a:xfrm>
          <a:prstGeom prst="rect">
            <a:avLst/>
          </a:prstGeom>
        </p:spPr>
      </p:pic>
      <p:sp>
        <p:nvSpPr>
          <p:cNvPr id="17" name="Text 9"/>
          <p:cNvSpPr/>
          <p:nvPr/>
        </p:nvSpPr>
        <p:spPr>
          <a:xfrm>
            <a:off x="7146727" y="5977652"/>
            <a:ext cx="2804279" cy="244197"/>
          </a:xfrm>
          <a:prstGeom prst="rect">
            <a:avLst/>
          </a:prstGeom>
          <a:noFill/>
          <a:ln/>
        </p:spPr>
        <p:txBody>
          <a:bodyPr wrap="none" lIns="0" tIns="0" rIns="0" bIns="0" rtlCol="0" anchor="t"/>
          <a:lstStyle/>
          <a:p>
            <a:pPr marL="0" indent="0" algn="l">
              <a:lnSpc>
                <a:spcPts val="1900"/>
              </a:lnSpc>
              <a:buNone/>
            </a:pPr>
            <a:r>
              <a:rPr lang="en-US" sz="1500" dirty="0">
                <a:solidFill>
                  <a:srgbClr val="F9EEE7"/>
                </a:solidFill>
                <a:latin typeface="Quattrocento" pitchFamily="34" charset="0"/>
                <a:ea typeface="Quattrocento" pitchFamily="34" charset="-122"/>
                <a:cs typeface="Quattrocento" pitchFamily="34" charset="-120"/>
              </a:rPr>
              <a:t>Personalized Report Generation</a:t>
            </a:r>
            <a:endParaRPr lang="en-US" sz="1500" dirty="0"/>
          </a:p>
        </p:txBody>
      </p:sp>
      <p:sp>
        <p:nvSpPr>
          <p:cNvPr id="18" name="Text 10"/>
          <p:cNvSpPr/>
          <p:nvPr/>
        </p:nvSpPr>
        <p:spPr>
          <a:xfrm>
            <a:off x="7146727" y="6321385"/>
            <a:ext cx="6902529" cy="531495"/>
          </a:xfrm>
          <a:prstGeom prst="rect">
            <a:avLst/>
          </a:prstGeom>
          <a:noFill/>
          <a:ln/>
        </p:spPr>
        <p:txBody>
          <a:bodyPr wrap="square" lIns="0" tIns="0" rIns="0" bIns="0" rtlCol="0" anchor="t"/>
          <a:lstStyle/>
          <a:p>
            <a:pPr marL="0" indent="0" algn="l">
              <a:lnSpc>
                <a:spcPts val="2050"/>
              </a:lnSpc>
              <a:buNone/>
            </a:pPr>
            <a:r>
              <a:rPr lang="en-US" sz="1300" dirty="0">
                <a:solidFill>
                  <a:srgbClr val="F9EEE7"/>
                </a:solidFill>
                <a:latin typeface="Quattrocento" pitchFamily="34" charset="0"/>
                <a:ea typeface="Quattrocento" pitchFamily="34" charset="-122"/>
                <a:cs typeface="Quattrocento" pitchFamily="34" charset="-120"/>
              </a:rPr>
              <a:t>A comprehensive report is generated, highlighting individual genetic risks, personalized recommendations, and potential preventive measures.</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sp>
        <p:nvSpPr>
          <p:cNvPr id="4" name="Text 2"/>
          <p:cNvSpPr/>
          <p:nvPr/>
        </p:nvSpPr>
        <p:spPr>
          <a:xfrm>
            <a:off x="769263" y="624959"/>
            <a:ext cx="7998857" cy="618649"/>
          </a:xfrm>
          <a:prstGeom prst="rect">
            <a:avLst/>
          </a:prstGeom>
          <a:noFill/>
          <a:ln/>
        </p:spPr>
        <p:txBody>
          <a:bodyPr wrap="none" lIns="0" tIns="0" rIns="0" bIns="0" rtlCol="0" anchor="t"/>
          <a:lstStyle/>
          <a:p>
            <a:pPr marL="0" indent="0">
              <a:lnSpc>
                <a:spcPts val="4850"/>
              </a:lnSpc>
              <a:buNone/>
            </a:pPr>
            <a:r>
              <a:rPr lang="en-US" sz="3850" dirty="0">
                <a:solidFill>
                  <a:srgbClr val="FFD9BE"/>
                </a:solidFill>
                <a:latin typeface="Quattrocento" pitchFamily="34" charset="0"/>
                <a:ea typeface="Quattrocento" pitchFamily="34" charset="-122"/>
                <a:cs typeface="Quattrocento" pitchFamily="34" charset="-120"/>
              </a:rPr>
              <a:t>Implementation and Execution Plan</a:t>
            </a:r>
            <a:endParaRPr lang="en-US" sz="3850" dirty="0"/>
          </a:p>
        </p:txBody>
      </p:sp>
      <p:sp>
        <p:nvSpPr>
          <p:cNvPr id="5" name="Shape 3"/>
          <p:cNvSpPr/>
          <p:nvPr/>
        </p:nvSpPr>
        <p:spPr>
          <a:xfrm>
            <a:off x="7303651" y="1664256"/>
            <a:ext cx="22860" cy="5940266"/>
          </a:xfrm>
          <a:prstGeom prst="roundRect">
            <a:avLst>
              <a:gd name="adj" fmla="val 138031"/>
            </a:avLst>
          </a:prstGeom>
          <a:solidFill>
            <a:srgbClr val="4A6B6A"/>
          </a:solidFill>
          <a:ln/>
        </p:spPr>
        <p:txBody>
          <a:bodyPr/>
          <a:lstStyle/>
          <a:p>
            <a:endParaRPr lang="en-US"/>
          </a:p>
        </p:txBody>
      </p:sp>
      <p:sp>
        <p:nvSpPr>
          <p:cNvPr id="6" name="Shape 4"/>
          <p:cNvSpPr/>
          <p:nvPr/>
        </p:nvSpPr>
        <p:spPr>
          <a:xfrm>
            <a:off x="6365141" y="2125980"/>
            <a:ext cx="736163" cy="22860"/>
          </a:xfrm>
          <a:prstGeom prst="roundRect">
            <a:avLst>
              <a:gd name="adj" fmla="val 138031"/>
            </a:avLst>
          </a:prstGeom>
          <a:solidFill>
            <a:srgbClr val="4A6B6A"/>
          </a:solidFill>
          <a:ln/>
        </p:spPr>
        <p:txBody>
          <a:bodyPr/>
          <a:lstStyle/>
          <a:p>
            <a:endParaRPr lang="en-US"/>
          </a:p>
        </p:txBody>
      </p:sp>
      <p:sp>
        <p:nvSpPr>
          <p:cNvPr id="7" name="Shape 5"/>
          <p:cNvSpPr/>
          <p:nvPr/>
        </p:nvSpPr>
        <p:spPr>
          <a:xfrm>
            <a:off x="7078444" y="1900833"/>
            <a:ext cx="473273" cy="473273"/>
          </a:xfrm>
          <a:prstGeom prst="roundRect">
            <a:avLst>
              <a:gd name="adj" fmla="val 6667"/>
            </a:avLst>
          </a:prstGeom>
          <a:solidFill>
            <a:srgbClr val="315251"/>
          </a:solidFill>
          <a:ln/>
        </p:spPr>
        <p:txBody>
          <a:bodyPr/>
          <a:lstStyle/>
          <a:p>
            <a:endParaRPr lang="en-US"/>
          </a:p>
        </p:txBody>
      </p:sp>
      <p:sp>
        <p:nvSpPr>
          <p:cNvPr id="8" name="Text 6"/>
          <p:cNvSpPr/>
          <p:nvPr/>
        </p:nvSpPr>
        <p:spPr>
          <a:xfrm>
            <a:off x="7262515" y="1988939"/>
            <a:ext cx="105132" cy="296942"/>
          </a:xfrm>
          <a:prstGeom prst="rect">
            <a:avLst/>
          </a:prstGeom>
          <a:noFill/>
          <a:ln/>
        </p:spPr>
        <p:txBody>
          <a:bodyPr wrap="none" lIns="0" tIns="0" rIns="0" bIns="0" rtlCol="0" anchor="t"/>
          <a:lstStyle/>
          <a:p>
            <a:pPr marL="0" indent="0" algn="ctr">
              <a:lnSpc>
                <a:spcPts val="2300"/>
              </a:lnSpc>
              <a:buNone/>
            </a:pPr>
            <a:r>
              <a:rPr lang="en-US" sz="2300" dirty="0">
                <a:solidFill>
                  <a:srgbClr val="F9EEE7"/>
                </a:solidFill>
                <a:latin typeface="Quattrocento" pitchFamily="34" charset="0"/>
                <a:ea typeface="Quattrocento" pitchFamily="34" charset="-122"/>
                <a:cs typeface="Quattrocento" pitchFamily="34" charset="-120"/>
              </a:rPr>
              <a:t>1</a:t>
            </a:r>
            <a:endParaRPr lang="en-US" sz="2300" dirty="0"/>
          </a:p>
        </p:txBody>
      </p:sp>
      <p:sp>
        <p:nvSpPr>
          <p:cNvPr id="9" name="Text 7"/>
          <p:cNvSpPr/>
          <p:nvPr/>
        </p:nvSpPr>
        <p:spPr>
          <a:xfrm>
            <a:off x="3683437" y="1874520"/>
            <a:ext cx="2474714" cy="309324"/>
          </a:xfrm>
          <a:prstGeom prst="rect">
            <a:avLst/>
          </a:prstGeom>
          <a:noFill/>
          <a:ln/>
        </p:spPr>
        <p:txBody>
          <a:bodyPr wrap="none" lIns="0" tIns="0" rIns="0" bIns="0" rtlCol="0" anchor="t"/>
          <a:lstStyle/>
          <a:p>
            <a:pPr marL="0" indent="0" algn="r">
              <a:lnSpc>
                <a:spcPts val="2400"/>
              </a:lnSpc>
              <a:buNone/>
            </a:pPr>
            <a:r>
              <a:rPr lang="en-US" sz="1900" dirty="0">
                <a:solidFill>
                  <a:srgbClr val="F9EEE7"/>
                </a:solidFill>
                <a:latin typeface="Quattrocento" pitchFamily="34" charset="0"/>
                <a:ea typeface="Quattrocento" pitchFamily="34" charset="-122"/>
                <a:cs typeface="Quattrocento" pitchFamily="34" charset="-120"/>
              </a:rPr>
              <a:t>Pilot Study</a:t>
            </a:r>
            <a:endParaRPr lang="en-US" sz="1900" dirty="0"/>
          </a:p>
        </p:txBody>
      </p:sp>
      <p:sp>
        <p:nvSpPr>
          <p:cNvPr id="10" name="Text 8"/>
          <p:cNvSpPr/>
          <p:nvPr/>
        </p:nvSpPr>
        <p:spPr>
          <a:xfrm>
            <a:off x="769263" y="2310051"/>
            <a:ext cx="5388888" cy="673179"/>
          </a:xfrm>
          <a:prstGeom prst="rect">
            <a:avLst/>
          </a:prstGeom>
          <a:noFill/>
          <a:ln/>
        </p:spPr>
        <p:txBody>
          <a:bodyPr wrap="square" lIns="0" tIns="0" rIns="0" bIns="0" rtlCol="0" anchor="t"/>
          <a:lstStyle/>
          <a:p>
            <a:pPr marL="0" indent="0" algn="r">
              <a:lnSpc>
                <a:spcPts val="2650"/>
              </a:lnSpc>
              <a:buNone/>
            </a:pPr>
            <a:r>
              <a:rPr lang="en-US" sz="1650" dirty="0">
                <a:solidFill>
                  <a:srgbClr val="F9EEE7"/>
                </a:solidFill>
                <a:latin typeface="Quattrocento" pitchFamily="34" charset="0"/>
                <a:ea typeface="Quattrocento" pitchFamily="34" charset="-122"/>
                <a:cs typeface="Quattrocento" pitchFamily="34" charset="-120"/>
              </a:rPr>
              <a:t>Conduct a pilot study with a small cohort of participants to validate the model's accuracy and feasibility.</a:t>
            </a:r>
            <a:endParaRPr lang="en-US" sz="1650" dirty="0"/>
          </a:p>
        </p:txBody>
      </p:sp>
      <p:sp>
        <p:nvSpPr>
          <p:cNvPr id="11" name="Shape 9"/>
          <p:cNvSpPr/>
          <p:nvPr/>
        </p:nvSpPr>
        <p:spPr>
          <a:xfrm>
            <a:off x="7528858" y="3177659"/>
            <a:ext cx="736163" cy="22860"/>
          </a:xfrm>
          <a:prstGeom prst="roundRect">
            <a:avLst>
              <a:gd name="adj" fmla="val 138031"/>
            </a:avLst>
          </a:prstGeom>
          <a:solidFill>
            <a:srgbClr val="4A6B6A"/>
          </a:solidFill>
          <a:ln/>
        </p:spPr>
        <p:txBody>
          <a:bodyPr/>
          <a:lstStyle/>
          <a:p>
            <a:endParaRPr lang="en-US"/>
          </a:p>
        </p:txBody>
      </p:sp>
      <p:sp>
        <p:nvSpPr>
          <p:cNvPr id="12" name="Shape 10"/>
          <p:cNvSpPr/>
          <p:nvPr/>
        </p:nvSpPr>
        <p:spPr>
          <a:xfrm>
            <a:off x="7078444" y="2952512"/>
            <a:ext cx="473273" cy="473273"/>
          </a:xfrm>
          <a:prstGeom prst="roundRect">
            <a:avLst>
              <a:gd name="adj" fmla="val 6667"/>
            </a:avLst>
          </a:prstGeom>
          <a:solidFill>
            <a:srgbClr val="315251"/>
          </a:solidFill>
          <a:ln/>
        </p:spPr>
        <p:txBody>
          <a:bodyPr/>
          <a:lstStyle/>
          <a:p>
            <a:endParaRPr lang="en-US"/>
          </a:p>
        </p:txBody>
      </p:sp>
      <p:sp>
        <p:nvSpPr>
          <p:cNvPr id="13" name="Text 11"/>
          <p:cNvSpPr/>
          <p:nvPr/>
        </p:nvSpPr>
        <p:spPr>
          <a:xfrm>
            <a:off x="7235488" y="3040618"/>
            <a:ext cx="159187" cy="296942"/>
          </a:xfrm>
          <a:prstGeom prst="rect">
            <a:avLst/>
          </a:prstGeom>
          <a:noFill/>
          <a:ln/>
        </p:spPr>
        <p:txBody>
          <a:bodyPr wrap="none" lIns="0" tIns="0" rIns="0" bIns="0" rtlCol="0" anchor="t"/>
          <a:lstStyle/>
          <a:p>
            <a:pPr marL="0" indent="0" algn="ctr">
              <a:lnSpc>
                <a:spcPts val="2300"/>
              </a:lnSpc>
              <a:buNone/>
            </a:pPr>
            <a:r>
              <a:rPr lang="en-US" sz="2300" dirty="0">
                <a:solidFill>
                  <a:srgbClr val="F9EEE7"/>
                </a:solidFill>
                <a:latin typeface="Quattrocento" pitchFamily="34" charset="0"/>
                <a:ea typeface="Quattrocento" pitchFamily="34" charset="-122"/>
                <a:cs typeface="Quattrocento" pitchFamily="34" charset="-120"/>
              </a:rPr>
              <a:t>2</a:t>
            </a:r>
            <a:endParaRPr lang="en-US" sz="2300" dirty="0"/>
          </a:p>
        </p:txBody>
      </p:sp>
      <p:sp>
        <p:nvSpPr>
          <p:cNvPr id="14" name="Text 12"/>
          <p:cNvSpPr/>
          <p:nvPr/>
        </p:nvSpPr>
        <p:spPr>
          <a:xfrm>
            <a:off x="8472011" y="2926199"/>
            <a:ext cx="3258026" cy="309324"/>
          </a:xfrm>
          <a:prstGeom prst="rect">
            <a:avLst/>
          </a:prstGeom>
          <a:noFill/>
          <a:ln/>
        </p:spPr>
        <p:txBody>
          <a:bodyPr wrap="none" lIns="0" tIns="0" rIns="0" bIns="0" rtlCol="0" anchor="t"/>
          <a:lstStyle/>
          <a:p>
            <a:pPr marL="0" indent="0" algn="l">
              <a:lnSpc>
                <a:spcPts val="2400"/>
              </a:lnSpc>
              <a:buNone/>
            </a:pPr>
            <a:r>
              <a:rPr lang="en-US" sz="1900" dirty="0">
                <a:solidFill>
                  <a:srgbClr val="F9EEE7"/>
                </a:solidFill>
                <a:latin typeface="Quattrocento" pitchFamily="34" charset="0"/>
                <a:ea typeface="Quattrocento" pitchFamily="34" charset="-122"/>
                <a:cs typeface="Quattrocento" pitchFamily="34" charset="-120"/>
              </a:rPr>
              <a:t>Data Collection &amp; Annotation</a:t>
            </a:r>
            <a:endParaRPr lang="en-US" sz="1900" dirty="0"/>
          </a:p>
        </p:txBody>
      </p:sp>
      <p:sp>
        <p:nvSpPr>
          <p:cNvPr id="15" name="Text 13"/>
          <p:cNvSpPr/>
          <p:nvPr/>
        </p:nvSpPr>
        <p:spPr>
          <a:xfrm>
            <a:off x="8472011" y="3361730"/>
            <a:ext cx="5389007" cy="673179"/>
          </a:xfrm>
          <a:prstGeom prst="rect">
            <a:avLst/>
          </a:prstGeom>
          <a:noFill/>
          <a:ln/>
        </p:spPr>
        <p:txBody>
          <a:bodyPr wrap="square" lIns="0" tIns="0" rIns="0" bIns="0" rtlCol="0" anchor="t"/>
          <a:lstStyle/>
          <a:p>
            <a:pPr marL="0" indent="0" algn="l">
              <a:lnSpc>
                <a:spcPts val="2650"/>
              </a:lnSpc>
              <a:buNone/>
            </a:pPr>
            <a:r>
              <a:rPr lang="en-US" sz="1650" dirty="0">
                <a:solidFill>
                  <a:srgbClr val="F9EEE7"/>
                </a:solidFill>
                <a:latin typeface="Quattrocento" pitchFamily="34" charset="0"/>
                <a:ea typeface="Quattrocento" pitchFamily="34" charset="-122"/>
                <a:cs typeface="Quattrocento" pitchFamily="34" charset="-120"/>
              </a:rPr>
              <a:t>Collect and annotate a large dataset of genomic data and associated health outcomes to train the AI model.</a:t>
            </a:r>
            <a:endParaRPr lang="en-US" sz="1650" dirty="0"/>
          </a:p>
        </p:txBody>
      </p:sp>
      <p:sp>
        <p:nvSpPr>
          <p:cNvPr id="16" name="Shape 14"/>
          <p:cNvSpPr/>
          <p:nvPr/>
        </p:nvSpPr>
        <p:spPr>
          <a:xfrm>
            <a:off x="6365141" y="4124206"/>
            <a:ext cx="736163" cy="22860"/>
          </a:xfrm>
          <a:prstGeom prst="roundRect">
            <a:avLst>
              <a:gd name="adj" fmla="val 138031"/>
            </a:avLst>
          </a:prstGeom>
          <a:solidFill>
            <a:srgbClr val="4A6B6A"/>
          </a:solidFill>
          <a:ln/>
        </p:spPr>
        <p:txBody>
          <a:bodyPr/>
          <a:lstStyle/>
          <a:p>
            <a:endParaRPr lang="en-US"/>
          </a:p>
        </p:txBody>
      </p:sp>
      <p:sp>
        <p:nvSpPr>
          <p:cNvPr id="17" name="Shape 15"/>
          <p:cNvSpPr/>
          <p:nvPr/>
        </p:nvSpPr>
        <p:spPr>
          <a:xfrm>
            <a:off x="7078444" y="3899059"/>
            <a:ext cx="473273" cy="473273"/>
          </a:xfrm>
          <a:prstGeom prst="roundRect">
            <a:avLst>
              <a:gd name="adj" fmla="val 6667"/>
            </a:avLst>
          </a:prstGeom>
          <a:solidFill>
            <a:srgbClr val="315251"/>
          </a:solidFill>
          <a:ln/>
        </p:spPr>
        <p:txBody>
          <a:bodyPr/>
          <a:lstStyle/>
          <a:p>
            <a:endParaRPr lang="en-US"/>
          </a:p>
        </p:txBody>
      </p:sp>
      <p:sp>
        <p:nvSpPr>
          <p:cNvPr id="18" name="Text 16"/>
          <p:cNvSpPr/>
          <p:nvPr/>
        </p:nvSpPr>
        <p:spPr>
          <a:xfrm>
            <a:off x="7234297" y="3987165"/>
            <a:ext cx="161568" cy="296942"/>
          </a:xfrm>
          <a:prstGeom prst="rect">
            <a:avLst/>
          </a:prstGeom>
          <a:noFill/>
          <a:ln/>
        </p:spPr>
        <p:txBody>
          <a:bodyPr wrap="none" lIns="0" tIns="0" rIns="0" bIns="0" rtlCol="0" anchor="t"/>
          <a:lstStyle/>
          <a:p>
            <a:pPr marL="0" indent="0" algn="ctr">
              <a:lnSpc>
                <a:spcPts val="2300"/>
              </a:lnSpc>
              <a:buNone/>
            </a:pPr>
            <a:r>
              <a:rPr lang="en-US" sz="2300" dirty="0">
                <a:solidFill>
                  <a:srgbClr val="F9EEE7"/>
                </a:solidFill>
                <a:latin typeface="Quattrocento" pitchFamily="34" charset="0"/>
                <a:ea typeface="Quattrocento" pitchFamily="34" charset="-122"/>
                <a:cs typeface="Quattrocento" pitchFamily="34" charset="-120"/>
              </a:rPr>
              <a:t>3</a:t>
            </a:r>
            <a:endParaRPr lang="en-US" sz="2300" dirty="0"/>
          </a:p>
        </p:txBody>
      </p:sp>
      <p:sp>
        <p:nvSpPr>
          <p:cNvPr id="19" name="Text 17"/>
          <p:cNvSpPr/>
          <p:nvPr/>
        </p:nvSpPr>
        <p:spPr>
          <a:xfrm>
            <a:off x="2664143" y="3872746"/>
            <a:ext cx="3494008" cy="309324"/>
          </a:xfrm>
          <a:prstGeom prst="rect">
            <a:avLst/>
          </a:prstGeom>
          <a:noFill/>
          <a:ln/>
        </p:spPr>
        <p:txBody>
          <a:bodyPr wrap="none" lIns="0" tIns="0" rIns="0" bIns="0" rtlCol="0" anchor="t"/>
          <a:lstStyle/>
          <a:p>
            <a:pPr marL="0" indent="0" algn="r">
              <a:lnSpc>
                <a:spcPts val="2400"/>
              </a:lnSpc>
              <a:buNone/>
            </a:pPr>
            <a:r>
              <a:rPr lang="en-US" sz="1900" dirty="0">
                <a:solidFill>
                  <a:srgbClr val="F9EEE7"/>
                </a:solidFill>
                <a:latin typeface="Quattrocento" pitchFamily="34" charset="0"/>
                <a:ea typeface="Quattrocento" pitchFamily="34" charset="-122"/>
                <a:cs typeface="Quattrocento" pitchFamily="34" charset="-120"/>
              </a:rPr>
              <a:t>Model Development &amp; Training</a:t>
            </a:r>
            <a:endParaRPr lang="en-US" sz="1900" dirty="0"/>
          </a:p>
        </p:txBody>
      </p:sp>
      <p:sp>
        <p:nvSpPr>
          <p:cNvPr id="20" name="Text 18"/>
          <p:cNvSpPr/>
          <p:nvPr/>
        </p:nvSpPr>
        <p:spPr>
          <a:xfrm>
            <a:off x="769263" y="4308277"/>
            <a:ext cx="5388888" cy="1009769"/>
          </a:xfrm>
          <a:prstGeom prst="rect">
            <a:avLst/>
          </a:prstGeom>
          <a:noFill/>
          <a:ln/>
        </p:spPr>
        <p:txBody>
          <a:bodyPr wrap="square" lIns="0" tIns="0" rIns="0" bIns="0" rtlCol="0" anchor="t"/>
          <a:lstStyle/>
          <a:p>
            <a:pPr marL="0" indent="0" algn="r">
              <a:lnSpc>
                <a:spcPts val="2650"/>
              </a:lnSpc>
              <a:buNone/>
            </a:pPr>
            <a:r>
              <a:rPr lang="en-US" sz="1650" dirty="0">
                <a:solidFill>
                  <a:srgbClr val="F9EEE7"/>
                </a:solidFill>
                <a:latin typeface="Quattrocento" pitchFamily="34" charset="0"/>
                <a:ea typeface="Quattrocento" pitchFamily="34" charset="-122"/>
                <a:cs typeface="Quattrocento" pitchFamily="34" charset="-120"/>
              </a:rPr>
              <a:t>Develop and train machine learning models using the collected data to predict genetic risks for various diseases.</a:t>
            </a:r>
            <a:endParaRPr lang="en-US" sz="1650" dirty="0"/>
          </a:p>
        </p:txBody>
      </p:sp>
      <p:sp>
        <p:nvSpPr>
          <p:cNvPr id="21" name="Shape 19"/>
          <p:cNvSpPr/>
          <p:nvPr/>
        </p:nvSpPr>
        <p:spPr>
          <a:xfrm>
            <a:off x="7528858" y="5162193"/>
            <a:ext cx="736163" cy="22860"/>
          </a:xfrm>
          <a:prstGeom prst="roundRect">
            <a:avLst>
              <a:gd name="adj" fmla="val 138031"/>
            </a:avLst>
          </a:prstGeom>
          <a:solidFill>
            <a:srgbClr val="4A6B6A"/>
          </a:solidFill>
          <a:ln/>
        </p:spPr>
        <p:txBody>
          <a:bodyPr/>
          <a:lstStyle/>
          <a:p>
            <a:endParaRPr lang="en-US"/>
          </a:p>
        </p:txBody>
      </p:sp>
      <p:sp>
        <p:nvSpPr>
          <p:cNvPr id="22" name="Shape 20"/>
          <p:cNvSpPr/>
          <p:nvPr/>
        </p:nvSpPr>
        <p:spPr>
          <a:xfrm>
            <a:off x="7078444" y="4937046"/>
            <a:ext cx="473273" cy="473273"/>
          </a:xfrm>
          <a:prstGeom prst="roundRect">
            <a:avLst>
              <a:gd name="adj" fmla="val 6667"/>
            </a:avLst>
          </a:prstGeom>
          <a:solidFill>
            <a:srgbClr val="315251"/>
          </a:solidFill>
          <a:ln/>
        </p:spPr>
        <p:txBody>
          <a:bodyPr/>
          <a:lstStyle/>
          <a:p>
            <a:endParaRPr lang="en-US"/>
          </a:p>
        </p:txBody>
      </p:sp>
      <p:sp>
        <p:nvSpPr>
          <p:cNvPr id="23" name="Text 21"/>
          <p:cNvSpPr/>
          <p:nvPr/>
        </p:nvSpPr>
        <p:spPr>
          <a:xfrm>
            <a:off x="7239655" y="5025152"/>
            <a:ext cx="150852" cy="296942"/>
          </a:xfrm>
          <a:prstGeom prst="rect">
            <a:avLst/>
          </a:prstGeom>
          <a:noFill/>
          <a:ln/>
        </p:spPr>
        <p:txBody>
          <a:bodyPr wrap="none" lIns="0" tIns="0" rIns="0" bIns="0" rtlCol="0" anchor="t"/>
          <a:lstStyle/>
          <a:p>
            <a:pPr marL="0" indent="0" algn="ctr">
              <a:lnSpc>
                <a:spcPts val="2300"/>
              </a:lnSpc>
              <a:buNone/>
            </a:pPr>
            <a:r>
              <a:rPr lang="en-US" sz="2300" dirty="0">
                <a:solidFill>
                  <a:srgbClr val="F9EEE7"/>
                </a:solidFill>
                <a:latin typeface="Quattrocento" pitchFamily="34" charset="0"/>
                <a:ea typeface="Quattrocento" pitchFamily="34" charset="-122"/>
                <a:cs typeface="Quattrocento" pitchFamily="34" charset="-120"/>
              </a:rPr>
              <a:t>4</a:t>
            </a:r>
            <a:endParaRPr lang="en-US" sz="2300" dirty="0"/>
          </a:p>
        </p:txBody>
      </p:sp>
      <p:sp>
        <p:nvSpPr>
          <p:cNvPr id="24" name="Text 22"/>
          <p:cNvSpPr/>
          <p:nvPr/>
        </p:nvSpPr>
        <p:spPr>
          <a:xfrm>
            <a:off x="8472011" y="4910733"/>
            <a:ext cx="2474714" cy="309324"/>
          </a:xfrm>
          <a:prstGeom prst="rect">
            <a:avLst/>
          </a:prstGeom>
          <a:noFill/>
          <a:ln/>
        </p:spPr>
        <p:txBody>
          <a:bodyPr wrap="none" lIns="0" tIns="0" rIns="0" bIns="0" rtlCol="0" anchor="t"/>
          <a:lstStyle/>
          <a:p>
            <a:pPr marL="0" indent="0" algn="l">
              <a:lnSpc>
                <a:spcPts val="2400"/>
              </a:lnSpc>
              <a:buNone/>
            </a:pPr>
            <a:r>
              <a:rPr lang="en-US" sz="1900" dirty="0">
                <a:solidFill>
                  <a:srgbClr val="F9EEE7"/>
                </a:solidFill>
                <a:latin typeface="Quattrocento" pitchFamily="34" charset="0"/>
                <a:ea typeface="Quattrocento" pitchFamily="34" charset="-122"/>
                <a:cs typeface="Quattrocento" pitchFamily="34" charset="-120"/>
              </a:rPr>
              <a:t>Clinical Validation</a:t>
            </a:r>
            <a:endParaRPr lang="en-US" sz="1900" dirty="0"/>
          </a:p>
        </p:txBody>
      </p:sp>
      <p:sp>
        <p:nvSpPr>
          <p:cNvPr id="25" name="Text 23"/>
          <p:cNvSpPr/>
          <p:nvPr/>
        </p:nvSpPr>
        <p:spPr>
          <a:xfrm>
            <a:off x="8472011" y="5346263"/>
            <a:ext cx="5389007" cy="1009769"/>
          </a:xfrm>
          <a:prstGeom prst="rect">
            <a:avLst/>
          </a:prstGeom>
          <a:noFill/>
          <a:ln/>
        </p:spPr>
        <p:txBody>
          <a:bodyPr wrap="square" lIns="0" tIns="0" rIns="0" bIns="0" rtlCol="0" anchor="t"/>
          <a:lstStyle/>
          <a:p>
            <a:pPr marL="0" indent="0" algn="l">
              <a:lnSpc>
                <a:spcPts val="2650"/>
              </a:lnSpc>
              <a:buNone/>
            </a:pPr>
            <a:r>
              <a:rPr lang="en-US" sz="1650" dirty="0">
                <a:solidFill>
                  <a:srgbClr val="F9EEE7"/>
                </a:solidFill>
                <a:latin typeface="Quattrocento" pitchFamily="34" charset="0"/>
                <a:ea typeface="Quattrocento" pitchFamily="34" charset="-122"/>
                <a:cs typeface="Quattrocento" pitchFamily="34" charset="-120"/>
              </a:rPr>
              <a:t>Validate the model's performance in a clinical setting, ensuring its accuracy and reliability in predicting disease risk.</a:t>
            </a:r>
            <a:endParaRPr lang="en-US" sz="1650" dirty="0"/>
          </a:p>
        </p:txBody>
      </p:sp>
      <p:sp>
        <p:nvSpPr>
          <p:cNvPr id="26" name="Shape 24"/>
          <p:cNvSpPr/>
          <p:nvPr/>
        </p:nvSpPr>
        <p:spPr>
          <a:xfrm>
            <a:off x="6365141" y="6200299"/>
            <a:ext cx="736163" cy="22860"/>
          </a:xfrm>
          <a:prstGeom prst="roundRect">
            <a:avLst>
              <a:gd name="adj" fmla="val 138031"/>
            </a:avLst>
          </a:prstGeom>
          <a:solidFill>
            <a:srgbClr val="4A6B6A"/>
          </a:solidFill>
          <a:ln/>
        </p:spPr>
        <p:txBody>
          <a:bodyPr/>
          <a:lstStyle/>
          <a:p>
            <a:endParaRPr lang="en-US"/>
          </a:p>
        </p:txBody>
      </p:sp>
      <p:sp>
        <p:nvSpPr>
          <p:cNvPr id="27" name="Shape 25"/>
          <p:cNvSpPr/>
          <p:nvPr/>
        </p:nvSpPr>
        <p:spPr>
          <a:xfrm>
            <a:off x="7078444" y="5975152"/>
            <a:ext cx="473273" cy="473273"/>
          </a:xfrm>
          <a:prstGeom prst="roundRect">
            <a:avLst>
              <a:gd name="adj" fmla="val 6667"/>
            </a:avLst>
          </a:prstGeom>
          <a:solidFill>
            <a:srgbClr val="315251"/>
          </a:solidFill>
          <a:ln/>
        </p:spPr>
        <p:txBody>
          <a:bodyPr/>
          <a:lstStyle/>
          <a:p>
            <a:endParaRPr lang="en-US"/>
          </a:p>
        </p:txBody>
      </p:sp>
      <p:sp>
        <p:nvSpPr>
          <p:cNvPr id="28" name="Text 26"/>
          <p:cNvSpPr/>
          <p:nvPr/>
        </p:nvSpPr>
        <p:spPr>
          <a:xfrm>
            <a:off x="7236202" y="6063258"/>
            <a:ext cx="157758" cy="296942"/>
          </a:xfrm>
          <a:prstGeom prst="rect">
            <a:avLst/>
          </a:prstGeom>
          <a:noFill/>
          <a:ln/>
        </p:spPr>
        <p:txBody>
          <a:bodyPr wrap="none" lIns="0" tIns="0" rIns="0" bIns="0" rtlCol="0" anchor="t"/>
          <a:lstStyle/>
          <a:p>
            <a:pPr marL="0" indent="0" algn="ctr">
              <a:lnSpc>
                <a:spcPts val="2300"/>
              </a:lnSpc>
              <a:buNone/>
            </a:pPr>
            <a:r>
              <a:rPr lang="en-US" sz="2300" dirty="0">
                <a:solidFill>
                  <a:srgbClr val="F9EEE7"/>
                </a:solidFill>
                <a:latin typeface="Quattrocento" pitchFamily="34" charset="0"/>
                <a:ea typeface="Quattrocento" pitchFamily="34" charset="-122"/>
                <a:cs typeface="Quattrocento" pitchFamily="34" charset="-120"/>
              </a:rPr>
              <a:t>5</a:t>
            </a:r>
            <a:endParaRPr lang="en-US" sz="2300" dirty="0"/>
          </a:p>
        </p:txBody>
      </p:sp>
      <p:sp>
        <p:nvSpPr>
          <p:cNvPr id="29" name="Text 27"/>
          <p:cNvSpPr/>
          <p:nvPr/>
        </p:nvSpPr>
        <p:spPr>
          <a:xfrm>
            <a:off x="2127766" y="5948839"/>
            <a:ext cx="4030385" cy="309324"/>
          </a:xfrm>
          <a:prstGeom prst="rect">
            <a:avLst/>
          </a:prstGeom>
          <a:noFill/>
          <a:ln/>
        </p:spPr>
        <p:txBody>
          <a:bodyPr wrap="none" lIns="0" tIns="0" rIns="0" bIns="0" rtlCol="0" anchor="t"/>
          <a:lstStyle/>
          <a:p>
            <a:pPr marL="0" indent="0" algn="r">
              <a:lnSpc>
                <a:spcPts val="2400"/>
              </a:lnSpc>
              <a:buNone/>
            </a:pPr>
            <a:r>
              <a:rPr lang="en-US" sz="1900" dirty="0">
                <a:solidFill>
                  <a:srgbClr val="F9EEE7"/>
                </a:solidFill>
                <a:latin typeface="Quattrocento" pitchFamily="34" charset="0"/>
                <a:ea typeface="Quattrocento" pitchFamily="34" charset="-122"/>
                <a:cs typeface="Quattrocento" pitchFamily="34" charset="-120"/>
              </a:rPr>
              <a:t>Integration with Healthcare Systems</a:t>
            </a:r>
            <a:endParaRPr lang="en-US" sz="1900" dirty="0"/>
          </a:p>
        </p:txBody>
      </p:sp>
      <p:sp>
        <p:nvSpPr>
          <p:cNvPr id="30" name="Text 28"/>
          <p:cNvSpPr/>
          <p:nvPr/>
        </p:nvSpPr>
        <p:spPr>
          <a:xfrm>
            <a:off x="769263" y="6384369"/>
            <a:ext cx="5388888" cy="1009769"/>
          </a:xfrm>
          <a:prstGeom prst="rect">
            <a:avLst/>
          </a:prstGeom>
          <a:noFill/>
          <a:ln/>
        </p:spPr>
        <p:txBody>
          <a:bodyPr wrap="square" lIns="0" tIns="0" rIns="0" bIns="0" rtlCol="0" anchor="t"/>
          <a:lstStyle/>
          <a:p>
            <a:pPr marL="0" indent="0" algn="r">
              <a:lnSpc>
                <a:spcPts val="2650"/>
              </a:lnSpc>
              <a:buNone/>
            </a:pPr>
            <a:r>
              <a:rPr lang="en-US" sz="1650" dirty="0">
                <a:solidFill>
                  <a:srgbClr val="F9EEE7"/>
                </a:solidFill>
                <a:latin typeface="Quattrocento" pitchFamily="34" charset="0"/>
                <a:ea typeface="Quattrocento" pitchFamily="34" charset="-122"/>
                <a:cs typeface="Quattrocento" pitchFamily="34" charset="-120"/>
              </a:rPr>
              <a:t>Integrate the AI-driven risk prediction platform into existing healthcare systems to seamlessly provide personalized insights to patients.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528649"/>
          </a:xfrm>
          <a:prstGeom prst="rect">
            <a:avLst/>
          </a:prstGeom>
        </p:spPr>
      </p:pic>
      <p:pic>
        <p:nvPicPr>
          <p:cNvPr id="5" name="Image 1" descr="preencoded.png"/>
          <p:cNvPicPr>
            <a:picLocks noChangeAspect="1"/>
          </p:cNvPicPr>
          <p:nvPr/>
        </p:nvPicPr>
        <p:blipFill>
          <a:blip r:embed="rId4"/>
          <a:stretch>
            <a:fillRect/>
          </a:stretch>
        </p:blipFill>
        <p:spPr>
          <a:xfrm>
            <a:off x="5797868" y="252770"/>
            <a:ext cx="3034665" cy="2023110"/>
          </a:xfrm>
          <a:prstGeom prst="rect">
            <a:avLst/>
          </a:prstGeom>
        </p:spPr>
      </p:pic>
      <p:sp>
        <p:nvSpPr>
          <p:cNvPr id="6" name="Text 2"/>
          <p:cNvSpPr/>
          <p:nvPr/>
        </p:nvSpPr>
        <p:spPr>
          <a:xfrm>
            <a:off x="1020247" y="3395782"/>
            <a:ext cx="5015984" cy="594955"/>
          </a:xfrm>
          <a:prstGeom prst="rect">
            <a:avLst/>
          </a:prstGeom>
          <a:noFill/>
          <a:ln/>
        </p:spPr>
        <p:txBody>
          <a:bodyPr wrap="none" lIns="0" tIns="0" rIns="0" bIns="0" rtlCol="0" anchor="t"/>
          <a:lstStyle/>
          <a:p>
            <a:pPr marL="0" indent="0">
              <a:lnSpc>
                <a:spcPts val="4650"/>
              </a:lnSpc>
              <a:buNone/>
            </a:pPr>
            <a:r>
              <a:rPr lang="en-US" sz="3700" dirty="0">
                <a:solidFill>
                  <a:srgbClr val="FFD9BE"/>
                </a:solidFill>
                <a:latin typeface="Quattrocento" pitchFamily="34" charset="0"/>
                <a:ea typeface="Quattrocento" pitchFamily="34" charset="-122"/>
                <a:cs typeface="Quattrocento" pitchFamily="34" charset="-120"/>
              </a:rPr>
              <a:t>Role of AI in Your Work</a:t>
            </a:r>
            <a:endParaRPr lang="en-US" sz="3700" dirty="0"/>
          </a:p>
        </p:txBody>
      </p:sp>
      <p:pic>
        <p:nvPicPr>
          <p:cNvPr id="7" name="Image 2" descr="preencoded.png"/>
          <p:cNvPicPr>
            <a:picLocks noChangeAspect="1"/>
          </p:cNvPicPr>
          <p:nvPr/>
        </p:nvPicPr>
        <p:blipFill>
          <a:blip r:embed="rId5"/>
          <a:stretch>
            <a:fillRect/>
          </a:stretch>
        </p:blipFill>
        <p:spPr>
          <a:xfrm>
            <a:off x="1020247" y="4294108"/>
            <a:ext cx="505658" cy="505658"/>
          </a:xfrm>
          <a:prstGeom prst="rect">
            <a:avLst/>
          </a:prstGeom>
        </p:spPr>
      </p:pic>
      <p:sp>
        <p:nvSpPr>
          <p:cNvPr id="8" name="Text 3"/>
          <p:cNvSpPr/>
          <p:nvPr/>
        </p:nvSpPr>
        <p:spPr>
          <a:xfrm>
            <a:off x="1020247" y="5002054"/>
            <a:ext cx="2919889" cy="594836"/>
          </a:xfrm>
          <a:prstGeom prst="rect">
            <a:avLst/>
          </a:prstGeom>
          <a:noFill/>
          <a:ln/>
        </p:spPr>
        <p:txBody>
          <a:bodyPr wrap="square" lIns="0" tIns="0" rIns="0" bIns="0" rtlCol="0" anchor="t"/>
          <a:lstStyle/>
          <a:p>
            <a:pPr marL="0" indent="0" algn="l">
              <a:lnSpc>
                <a:spcPts val="2300"/>
              </a:lnSpc>
              <a:buNone/>
            </a:pPr>
            <a:r>
              <a:rPr lang="en-US" sz="1850" dirty="0">
                <a:solidFill>
                  <a:srgbClr val="F9EEE7"/>
                </a:solidFill>
                <a:latin typeface="Quattrocento" pitchFamily="34" charset="0"/>
                <a:ea typeface="Quattrocento" pitchFamily="34" charset="-122"/>
                <a:cs typeface="Quattrocento" pitchFamily="34" charset="-120"/>
              </a:rPr>
              <a:t>Data Analysis &amp; Pattern Recognition</a:t>
            </a:r>
            <a:endParaRPr lang="en-US" sz="1850" dirty="0"/>
          </a:p>
        </p:txBody>
      </p:sp>
      <p:sp>
        <p:nvSpPr>
          <p:cNvPr id="9" name="Text 4"/>
          <p:cNvSpPr/>
          <p:nvPr/>
        </p:nvSpPr>
        <p:spPr>
          <a:xfrm>
            <a:off x="1020247" y="5718215"/>
            <a:ext cx="2919889" cy="1618059"/>
          </a:xfrm>
          <a:prstGeom prst="rect">
            <a:avLst/>
          </a:prstGeom>
          <a:noFill/>
          <a:ln/>
        </p:spPr>
        <p:txBody>
          <a:bodyPr wrap="square" lIns="0" tIns="0" rIns="0" bIns="0" rtlCol="0" anchor="t"/>
          <a:lstStyle/>
          <a:p>
            <a:pPr marL="0" indent="0" algn="l">
              <a:lnSpc>
                <a:spcPts val="2500"/>
              </a:lnSpc>
              <a:buNone/>
            </a:pPr>
            <a:r>
              <a:rPr lang="en-US" sz="1550" dirty="0">
                <a:solidFill>
                  <a:srgbClr val="F9EEE7"/>
                </a:solidFill>
                <a:latin typeface="Quattrocento" pitchFamily="34" charset="0"/>
                <a:ea typeface="Quattrocento" pitchFamily="34" charset="-122"/>
                <a:cs typeface="Quattrocento" pitchFamily="34" charset="-120"/>
              </a:rPr>
              <a:t>AI algorithms analyze vast genomic datasets to identify patterns and associations between genetic variations and disease risks.</a:t>
            </a:r>
            <a:endParaRPr lang="en-US" sz="1550" dirty="0"/>
          </a:p>
        </p:txBody>
      </p:sp>
      <p:pic>
        <p:nvPicPr>
          <p:cNvPr id="10" name="Image 3" descr="preencoded.png"/>
          <p:cNvPicPr>
            <a:picLocks noChangeAspect="1"/>
          </p:cNvPicPr>
          <p:nvPr/>
        </p:nvPicPr>
        <p:blipFill>
          <a:blip r:embed="rId6"/>
          <a:stretch>
            <a:fillRect/>
          </a:stretch>
        </p:blipFill>
        <p:spPr>
          <a:xfrm>
            <a:off x="4243507" y="4294108"/>
            <a:ext cx="505658" cy="505658"/>
          </a:xfrm>
          <a:prstGeom prst="rect">
            <a:avLst/>
          </a:prstGeom>
        </p:spPr>
      </p:pic>
      <p:sp>
        <p:nvSpPr>
          <p:cNvPr id="11" name="Text 5"/>
          <p:cNvSpPr/>
          <p:nvPr/>
        </p:nvSpPr>
        <p:spPr>
          <a:xfrm>
            <a:off x="4243507" y="5002054"/>
            <a:ext cx="2919889" cy="594836"/>
          </a:xfrm>
          <a:prstGeom prst="rect">
            <a:avLst/>
          </a:prstGeom>
          <a:noFill/>
          <a:ln/>
        </p:spPr>
        <p:txBody>
          <a:bodyPr wrap="square" lIns="0" tIns="0" rIns="0" bIns="0" rtlCol="0" anchor="t"/>
          <a:lstStyle/>
          <a:p>
            <a:pPr marL="0" indent="0" algn="l">
              <a:lnSpc>
                <a:spcPts val="2300"/>
              </a:lnSpc>
              <a:buNone/>
            </a:pPr>
            <a:r>
              <a:rPr lang="en-US" sz="1850" dirty="0">
                <a:solidFill>
                  <a:srgbClr val="F9EEE7"/>
                </a:solidFill>
                <a:latin typeface="Quattrocento" pitchFamily="34" charset="0"/>
                <a:ea typeface="Quattrocento" pitchFamily="34" charset="-122"/>
                <a:cs typeface="Quattrocento" pitchFamily="34" charset="-120"/>
              </a:rPr>
              <a:t>Risk Prediction &amp; Prognosis</a:t>
            </a:r>
            <a:endParaRPr lang="en-US" sz="1850" dirty="0"/>
          </a:p>
        </p:txBody>
      </p:sp>
      <p:sp>
        <p:nvSpPr>
          <p:cNvPr id="12" name="Text 6"/>
          <p:cNvSpPr/>
          <p:nvPr/>
        </p:nvSpPr>
        <p:spPr>
          <a:xfrm>
            <a:off x="4243507" y="5718215"/>
            <a:ext cx="2919889" cy="1618059"/>
          </a:xfrm>
          <a:prstGeom prst="rect">
            <a:avLst/>
          </a:prstGeom>
          <a:noFill/>
          <a:ln/>
        </p:spPr>
        <p:txBody>
          <a:bodyPr wrap="square" lIns="0" tIns="0" rIns="0" bIns="0" rtlCol="0" anchor="t"/>
          <a:lstStyle/>
          <a:p>
            <a:pPr marL="0" indent="0" algn="l">
              <a:lnSpc>
                <a:spcPts val="2500"/>
              </a:lnSpc>
              <a:buNone/>
            </a:pPr>
            <a:r>
              <a:rPr lang="en-US" sz="1550" dirty="0">
                <a:solidFill>
                  <a:srgbClr val="F9EEE7"/>
                </a:solidFill>
                <a:latin typeface="Quattrocento" pitchFamily="34" charset="0"/>
                <a:ea typeface="Quattrocento" pitchFamily="34" charset="-122"/>
                <a:cs typeface="Quattrocento" pitchFamily="34" charset="-120"/>
              </a:rPr>
              <a:t>Based on individual genetic profiles, AI models predict the probability of developing specific diseases and provide personalized risk assessments.</a:t>
            </a:r>
            <a:endParaRPr lang="en-US" sz="1550" dirty="0"/>
          </a:p>
        </p:txBody>
      </p:sp>
      <p:pic>
        <p:nvPicPr>
          <p:cNvPr id="13" name="Image 4" descr="preencoded.png"/>
          <p:cNvPicPr>
            <a:picLocks noChangeAspect="1"/>
          </p:cNvPicPr>
          <p:nvPr/>
        </p:nvPicPr>
        <p:blipFill>
          <a:blip r:embed="rId7"/>
          <a:stretch>
            <a:fillRect/>
          </a:stretch>
        </p:blipFill>
        <p:spPr>
          <a:xfrm>
            <a:off x="7466767" y="4294108"/>
            <a:ext cx="505658" cy="505658"/>
          </a:xfrm>
          <a:prstGeom prst="rect">
            <a:avLst/>
          </a:prstGeom>
        </p:spPr>
      </p:pic>
      <p:sp>
        <p:nvSpPr>
          <p:cNvPr id="14" name="Text 7"/>
          <p:cNvSpPr/>
          <p:nvPr/>
        </p:nvSpPr>
        <p:spPr>
          <a:xfrm>
            <a:off x="7466767" y="5002054"/>
            <a:ext cx="2919889" cy="594836"/>
          </a:xfrm>
          <a:prstGeom prst="rect">
            <a:avLst/>
          </a:prstGeom>
          <a:noFill/>
          <a:ln/>
        </p:spPr>
        <p:txBody>
          <a:bodyPr wrap="square" lIns="0" tIns="0" rIns="0" bIns="0" rtlCol="0" anchor="t"/>
          <a:lstStyle/>
          <a:p>
            <a:pPr marL="0" indent="0" algn="l">
              <a:lnSpc>
                <a:spcPts val="2300"/>
              </a:lnSpc>
              <a:buNone/>
            </a:pPr>
            <a:r>
              <a:rPr lang="en-US" sz="1850" dirty="0">
                <a:solidFill>
                  <a:srgbClr val="F9EEE7"/>
                </a:solidFill>
                <a:latin typeface="Quattrocento" pitchFamily="34" charset="0"/>
                <a:ea typeface="Quattrocento" pitchFamily="34" charset="-122"/>
                <a:cs typeface="Quattrocento" pitchFamily="34" charset="-120"/>
              </a:rPr>
              <a:t>Personalized Recommendations</a:t>
            </a:r>
            <a:endParaRPr lang="en-US" sz="1850" dirty="0"/>
          </a:p>
        </p:txBody>
      </p:sp>
      <p:sp>
        <p:nvSpPr>
          <p:cNvPr id="15" name="Text 8"/>
          <p:cNvSpPr/>
          <p:nvPr/>
        </p:nvSpPr>
        <p:spPr>
          <a:xfrm>
            <a:off x="7466767" y="5718215"/>
            <a:ext cx="2919889" cy="1618059"/>
          </a:xfrm>
          <a:prstGeom prst="rect">
            <a:avLst/>
          </a:prstGeom>
          <a:noFill/>
          <a:ln/>
        </p:spPr>
        <p:txBody>
          <a:bodyPr wrap="square" lIns="0" tIns="0" rIns="0" bIns="0" rtlCol="0" anchor="t"/>
          <a:lstStyle/>
          <a:p>
            <a:pPr marL="0" indent="0" algn="l">
              <a:lnSpc>
                <a:spcPts val="2500"/>
              </a:lnSpc>
              <a:buNone/>
            </a:pPr>
            <a:r>
              <a:rPr lang="en-US" sz="1550" dirty="0">
                <a:solidFill>
                  <a:srgbClr val="F9EEE7"/>
                </a:solidFill>
                <a:latin typeface="Quattrocento" pitchFamily="34" charset="0"/>
                <a:ea typeface="Quattrocento" pitchFamily="34" charset="-122"/>
                <a:cs typeface="Quattrocento" pitchFamily="34" charset="-120"/>
              </a:rPr>
              <a:t>AI-powered systems generate tailored recommendations for preventive measures, lifestyle modifications, and early intervention strategies.</a:t>
            </a:r>
            <a:endParaRPr lang="en-US" sz="1550" dirty="0"/>
          </a:p>
        </p:txBody>
      </p:sp>
      <p:pic>
        <p:nvPicPr>
          <p:cNvPr id="16" name="Image 5" descr="preencoded.png"/>
          <p:cNvPicPr>
            <a:picLocks noChangeAspect="1"/>
          </p:cNvPicPr>
          <p:nvPr/>
        </p:nvPicPr>
        <p:blipFill>
          <a:blip r:embed="rId8"/>
          <a:stretch>
            <a:fillRect/>
          </a:stretch>
        </p:blipFill>
        <p:spPr>
          <a:xfrm>
            <a:off x="10690027" y="4294108"/>
            <a:ext cx="505658" cy="505658"/>
          </a:xfrm>
          <a:prstGeom prst="rect">
            <a:avLst/>
          </a:prstGeom>
        </p:spPr>
      </p:pic>
      <p:sp>
        <p:nvSpPr>
          <p:cNvPr id="17" name="Text 9"/>
          <p:cNvSpPr/>
          <p:nvPr/>
        </p:nvSpPr>
        <p:spPr>
          <a:xfrm>
            <a:off x="10690027" y="5002054"/>
            <a:ext cx="2632234" cy="297418"/>
          </a:xfrm>
          <a:prstGeom prst="rect">
            <a:avLst/>
          </a:prstGeom>
          <a:noFill/>
          <a:ln/>
        </p:spPr>
        <p:txBody>
          <a:bodyPr wrap="none" lIns="0" tIns="0" rIns="0" bIns="0" rtlCol="0" anchor="t"/>
          <a:lstStyle/>
          <a:p>
            <a:pPr marL="0" indent="0" algn="l">
              <a:lnSpc>
                <a:spcPts val="2300"/>
              </a:lnSpc>
              <a:buNone/>
            </a:pPr>
            <a:r>
              <a:rPr lang="en-US" sz="1850" dirty="0">
                <a:solidFill>
                  <a:srgbClr val="F9EEE7"/>
                </a:solidFill>
                <a:latin typeface="Quattrocento" pitchFamily="34" charset="0"/>
                <a:ea typeface="Quattrocento" pitchFamily="34" charset="-122"/>
                <a:cs typeface="Quattrocento" pitchFamily="34" charset="-120"/>
              </a:rPr>
              <a:t>Healthcare Optimization</a:t>
            </a:r>
            <a:endParaRPr lang="en-US" sz="1850" dirty="0"/>
          </a:p>
        </p:txBody>
      </p:sp>
      <p:sp>
        <p:nvSpPr>
          <p:cNvPr id="18" name="Text 10"/>
          <p:cNvSpPr/>
          <p:nvPr/>
        </p:nvSpPr>
        <p:spPr>
          <a:xfrm>
            <a:off x="10690027" y="5420797"/>
            <a:ext cx="2920008" cy="1941671"/>
          </a:xfrm>
          <a:prstGeom prst="rect">
            <a:avLst/>
          </a:prstGeom>
          <a:noFill/>
          <a:ln/>
        </p:spPr>
        <p:txBody>
          <a:bodyPr wrap="square" lIns="0" tIns="0" rIns="0" bIns="0" rtlCol="0" anchor="t"/>
          <a:lstStyle/>
          <a:p>
            <a:pPr marL="0" indent="0" algn="l">
              <a:lnSpc>
                <a:spcPts val="2500"/>
              </a:lnSpc>
              <a:buNone/>
            </a:pPr>
            <a:r>
              <a:rPr lang="en-US" sz="1550" dirty="0">
                <a:solidFill>
                  <a:srgbClr val="F9EEE7"/>
                </a:solidFill>
                <a:latin typeface="Quattrocento" pitchFamily="34" charset="0"/>
                <a:ea typeface="Quattrocento" pitchFamily="34" charset="-122"/>
                <a:cs typeface="Quattrocento" pitchFamily="34" charset="-120"/>
              </a:rPr>
              <a:t>AI insights enable healthcare professionals to personalize treatment plans, optimize resource allocation, and improve overall healthcare outcomes.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69743" y="2436495"/>
            <a:ext cx="5034915" cy="3356610"/>
          </a:xfrm>
          <a:prstGeom prst="rect">
            <a:avLst/>
          </a:prstGeom>
        </p:spPr>
      </p:pic>
      <p:sp>
        <p:nvSpPr>
          <p:cNvPr id="6" name="Text 2"/>
          <p:cNvSpPr/>
          <p:nvPr/>
        </p:nvSpPr>
        <p:spPr>
          <a:xfrm>
            <a:off x="632222" y="1624370"/>
            <a:ext cx="7837527" cy="531257"/>
          </a:xfrm>
          <a:prstGeom prst="rect">
            <a:avLst/>
          </a:prstGeom>
          <a:noFill/>
          <a:ln/>
        </p:spPr>
        <p:txBody>
          <a:bodyPr wrap="none" lIns="0" tIns="0" rIns="0" bIns="0" rtlCol="0" anchor="t"/>
          <a:lstStyle/>
          <a:p>
            <a:pPr marL="0" indent="0">
              <a:lnSpc>
                <a:spcPts val="4150"/>
              </a:lnSpc>
              <a:buNone/>
            </a:pPr>
            <a:r>
              <a:rPr lang="en-US" sz="3300" dirty="0">
                <a:solidFill>
                  <a:srgbClr val="FFD9BE"/>
                </a:solidFill>
                <a:latin typeface="Quattrocento" pitchFamily="34" charset="0"/>
                <a:ea typeface="Quattrocento" pitchFamily="34" charset="-122"/>
                <a:cs typeface="Quattrocento" pitchFamily="34" charset="-120"/>
              </a:rPr>
              <a:t>Relevance to SDGs and Benefit to Society</a:t>
            </a:r>
            <a:endParaRPr lang="en-US" sz="3300" dirty="0"/>
          </a:p>
        </p:txBody>
      </p:sp>
      <p:sp>
        <p:nvSpPr>
          <p:cNvPr id="7" name="Shape 3"/>
          <p:cNvSpPr/>
          <p:nvPr/>
        </p:nvSpPr>
        <p:spPr>
          <a:xfrm>
            <a:off x="632222" y="2426613"/>
            <a:ext cx="7879556" cy="4178617"/>
          </a:xfrm>
          <a:prstGeom prst="roundRect">
            <a:avLst>
              <a:gd name="adj" fmla="val 649"/>
            </a:avLst>
          </a:prstGeom>
          <a:noFill/>
          <a:ln w="7620">
            <a:solidFill>
              <a:srgbClr val="FFFFFF">
                <a:alpha val="24000"/>
              </a:srgbClr>
            </a:solidFill>
            <a:prstDash val="solid"/>
          </a:ln>
        </p:spPr>
        <p:txBody>
          <a:bodyPr/>
          <a:lstStyle/>
          <a:p>
            <a:endParaRPr lang="en-US"/>
          </a:p>
        </p:txBody>
      </p:sp>
      <p:sp>
        <p:nvSpPr>
          <p:cNvPr id="8" name="Shape 4"/>
          <p:cNvSpPr/>
          <p:nvPr/>
        </p:nvSpPr>
        <p:spPr>
          <a:xfrm>
            <a:off x="639842" y="2434233"/>
            <a:ext cx="7864316" cy="1387793"/>
          </a:xfrm>
          <a:prstGeom prst="rect">
            <a:avLst/>
          </a:prstGeom>
          <a:solidFill>
            <a:srgbClr val="FFFFFF">
              <a:alpha val="4000"/>
            </a:srgbClr>
          </a:solidFill>
          <a:ln/>
        </p:spPr>
        <p:txBody>
          <a:bodyPr/>
          <a:lstStyle/>
          <a:p>
            <a:endParaRPr lang="en-US"/>
          </a:p>
        </p:txBody>
      </p:sp>
      <p:sp>
        <p:nvSpPr>
          <p:cNvPr id="9" name="Text 5"/>
          <p:cNvSpPr/>
          <p:nvPr/>
        </p:nvSpPr>
        <p:spPr>
          <a:xfrm>
            <a:off x="820460" y="2550200"/>
            <a:ext cx="3567113" cy="288965"/>
          </a:xfrm>
          <a:prstGeom prst="rect">
            <a:avLst/>
          </a:prstGeom>
          <a:noFill/>
          <a:ln/>
        </p:spPr>
        <p:txBody>
          <a:bodyPr wrap="none" lIns="0" tIns="0" rIns="0" bIns="0" rtlCol="0" anchor="t"/>
          <a:lstStyle/>
          <a:p>
            <a:pPr marL="0" indent="0">
              <a:lnSpc>
                <a:spcPts val="2250"/>
              </a:lnSpc>
              <a:buNone/>
            </a:pPr>
            <a:r>
              <a:rPr lang="en-US" sz="1400" b="1" dirty="0">
                <a:solidFill>
                  <a:srgbClr val="F9EEE7"/>
                </a:solidFill>
                <a:latin typeface="Quattrocento" pitchFamily="34" charset="0"/>
                <a:ea typeface="Quattrocento" pitchFamily="34" charset="-122"/>
                <a:cs typeface="Quattrocento" pitchFamily="34" charset="-120"/>
              </a:rPr>
              <a:t>SDG 3: Good Health and Well-being</a:t>
            </a:r>
            <a:endParaRPr lang="en-US" sz="1400" b="1" dirty="0"/>
          </a:p>
        </p:txBody>
      </p:sp>
      <p:sp>
        <p:nvSpPr>
          <p:cNvPr id="10" name="Text 6"/>
          <p:cNvSpPr/>
          <p:nvPr/>
        </p:nvSpPr>
        <p:spPr>
          <a:xfrm>
            <a:off x="4756428" y="2550200"/>
            <a:ext cx="3567113" cy="1155859"/>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AI-driven genetic risk prediction enables early disease detection, personalized interventions, and proactive healthcare, contributing to improved health outcomes.</a:t>
            </a:r>
            <a:endParaRPr lang="en-US" sz="1400" dirty="0"/>
          </a:p>
        </p:txBody>
      </p:sp>
      <p:sp>
        <p:nvSpPr>
          <p:cNvPr id="11" name="Shape 7"/>
          <p:cNvSpPr/>
          <p:nvPr/>
        </p:nvSpPr>
        <p:spPr>
          <a:xfrm>
            <a:off x="639842" y="3822025"/>
            <a:ext cx="7864316" cy="1387793"/>
          </a:xfrm>
          <a:prstGeom prst="rect">
            <a:avLst/>
          </a:prstGeom>
          <a:solidFill>
            <a:srgbClr val="000000">
              <a:alpha val="4000"/>
            </a:srgbClr>
          </a:solidFill>
          <a:ln/>
        </p:spPr>
        <p:txBody>
          <a:bodyPr/>
          <a:lstStyle/>
          <a:p>
            <a:endParaRPr lang="en-US"/>
          </a:p>
        </p:txBody>
      </p:sp>
      <p:sp>
        <p:nvSpPr>
          <p:cNvPr id="12" name="Text 8"/>
          <p:cNvSpPr/>
          <p:nvPr/>
        </p:nvSpPr>
        <p:spPr>
          <a:xfrm>
            <a:off x="820460" y="3937992"/>
            <a:ext cx="3567113" cy="288965"/>
          </a:xfrm>
          <a:prstGeom prst="rect">
            <a:avLst/>
          </a:prstGeom>
          <a:noFill/>
          <a:ln/>
        </p:spPr>
        <p:txBody>
          <a:bodyPr wrap="none" lIns="0" tIns="0" rIns="0" bIns="0" rtlCol="0" anchor="t"/>
          <a:lstStyle/>
          <a:p>
            <a:pPr marL="0" indent="0">
              <a:lnSpc>
                <a:spcPts val="2250"/>
              </a:lnSpc>
              <a:buNone/>
            </a:pPr>
            <a:r>
              <a:rPr lang="en-US" sz="1400" b="1" dirty="0">
                <a:solidFill>
                  <a:srgbClr val="F9EEE7"/>
                </a:solidFill>
                <a:latin typeface="Quattrocento" pitchFamily="34" charset="0"/>
                <a:ea typeface="Quattrocento" pitchFamily="34" charset="-122"/>
                <a:cs typeface="Quattrocento" pitchFamily="34" charset="-120"/>
              </a:rPr>
              <a:t>SDG 10: Reduced Inequalities</a:t>
            </a:r>
            <a:endParaRPr lang="en-US" sz="1400" b="1" dirty="0"/>
          </a:p>
        </p:txBody>
      </p:sp>
      <p:sp>
        <p:nvSpPr>
          <p:cNvPr id="13" name="Text 9"/>
          <p:cNvSpPr/>
          <p:nvPr/>
        </p:nvSpPr>
        <p:spPr>
          <a:xfrm>
            <a:off x="4756428" y="3937992"/>
            <a:ext cx="3567113" cy="1155859"/>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By providing equitable access to personalized genetic insights, AI helps bridge healthcare disparities and promotes health equity.</a:t>
            </a:r>
            <a:endParaRPr lang="en-US" sz="1400" dirty="0"/>
          </a:p>
        </p:txBody>
      </p:sp>
      <p:sp>
        <p:nvSpPr>
          <p:cNvPr id="14" name="Shape 10"/>
          <p:cNvSpPr/>
          <p:nvPr/>
        </p:nvSpPr>
        <p:spPr>
          <a:xfrm>
            <a:off x="639842" y="5209818"/>
            <a:ext cx="7864316" cy="1387793"/>
          </a:xfrm>
          <a:prstGeom prst="rect">
            <a:avLst/>
          </a:prstGeom>
          <a:solidFill>
            <a:srgbClr val="FFFFFF">
              <a:alpha val="4000"/>
            </a:srgbClr>
          </a:solidFill>
          <a:ln/>
        </p:spPr>
        <p:txBody>
          <a:bodyPr/>
          <a:lstStyle/>
          <a:p>
            <a:endParaRPr lang="en-US"/>
          </a:p>
        </p:txBody>
      </p:sp>
      <p:sp>
        <p:nvSpPr>
          <p:cNvPr id="15" name="Text 11"/>
          <p:cNvSpPr/>
          <p:nvPr/>
        </p:nvSpPr>
        <p:spPr>
          <a:xfrm>
            <a:off x="820460" y="5325785"/>
            <a:ext cx="3567113" cy="577929"/>
          </a:xfrm>
          <a:prstGeom prst="rect">
            <a:avLst/>
          </a:prstGeom>
          <a:noFill/>
          <a:ln/>
        </p:spPr>
        <p:txBody>
          <a:bodyPr wrap="square" lIns="0" tIns="0" rIns="0" bIns="0" rtlCol="0" anchor="t"/>
          <a:lstStyle/>
          <a:p>
            <a:pPr marL="0" indent="0">
              <a:lnSpc>
                <a:spcPts val="2250"/>
              </a:lnSpc>
              <a:buNone/>
            </a:pPr>
            <a:r>
              <a:rPr lang="en-US" sz="1400" b="1" dirty="0">
                <a:solidFill>
                  <a:srgbClr val="F9EEE7"/>
                </a:solidFill>
                <a:latin typeface="Quattrocento" pitchFamily="34" charset="0"/>
                <a:ea typeface="Quattrocento" pitchFamily="34" charset="-122"/>
                <a:cs typeface="Quattrocento" pitchFamily="34" charset="-120"/>
              </a:rPr>
              <a:t>SDG 9: Industry, Innovation, and Infrastructure</a:t>
            </a:r>
            <a:endParaRPr lang="en-US" sz="1400" b="1" dirty="0"/>
          </a:p>
        </p:txBody>
      </p:sp>
      <p:sp>
        <p:nvSpPr>
          <p:cNvPr id="16" name="Text 12"/>
          <p:cNvSpPr/>
          <p:nvPr/>
        </p:nvSpPr>
        <p:spPr>
          <a:xfrm>
            <a:off x="4756428" y="5325785"/>
            <a:ext cx="3567113" cy="1155859"/>
          </a:xfrm>
          <a:prstGeom prst="rect">
            <a:avLst/>
          </a:prstGeom>
          <a:noFill/>
          <a:ln/>
        </p:spPr>
        <p:txBody>
          <a:bodyPr wrap="square" lIns="0" tIns="0" rIns="0" bIns="0" rtlCol="0" anchor="t"/>
          <a:lstStyle/>
          <a:p>
            <a:pPr marL="0" indent="0">
              <a:lnSpc>
                <a:spcPts val="2250"/>
              </a:lnSpc>
              <a:buNone/>
            </a:pPr>
            <a:r>
              <a:rPr lang="en-US" sz="1400" dirty="0">
                <a:solidFill>
                  <a:srgbClr val="F9EEE7"/>
                </a:solidFill>
                <a:latin typeface="Quattrocento" pitchFamily="34" charset="0"/>
                <a:ea typeface="Quattrocento" pitchFamily="34" charset="-122"/>
                <a:cs typeface="Quattrocento" pitchFamily="34" charset="-120"/>
              </a:rPr>
              <a:t>AI-powered genomics fosters innovation in healthcare, driving technological advancements and economic growth in the life sciences sector.</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US"/>
          </a:p>
        </p:txBody>
      </p:sp>
      <p:sp>
        <p:nvSpPr>
          <p:cNvPr id="3" name="Shape 1"/>
          <p:cNvSpPr/>
          <p:nvPr/>
        </p:nvSpPr>
        <p:spPr>
          <a:xfrm>
            <a:off x="0" y="0"/>
            <a:ext cx="14630400" cy="8229600"/>
          </a:xfrm>
          <a:prstGeom prst="rect">
            <a:avLst/>
          </a:prstGeom>
          <a:solidFill>
            <a:srgbClr val="123332"/>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70629" y="2260402"/>
            <a:ext cx="4945023" cy="3708797"/>
          </a:xfrm>
          <a:prstGeom prst="rect">
            <a:avLst/>
          </a:prstGeom>
        </p:spPr>
      </p:pic>
      <p:sp>
        <p:nvSpPr>
          <p:cNvPr id="6" name="Text 2"/>
          <p:cNvSpPr/>
          <p:nvPr/>
        </p:nvSpPr>
        <p:spPr>
          <a:xfrm>
            <a:off x="6244233" y="940237"/>
            <a:ext cx="7628334" cy="1273493"/>
          </a:xfrm>
          <a:prstGeom prst="rect">
            <a:avLst/>
          </a:prstGeom>
          <a:noFill/>
          <a:ln/>
        </p:spPr>
        <p:txBody>
          <a:bodyPr wrap="square" lIns="0" tIns="0" rIns="0" bIns="0" rtlCol="0" anchor="t"/>
          <a:lstStyle/>
          <a:p>
            <a:pPr marL="0" indent="0">
              <a:lnSpc>
                <a:spcPts val="5000"/>
              </a:lnSpc>
              <a:buNone/>
            </a:pPr>
            <a:r>
              <a:rPr lang="en-US" sz="4000" dirty="0">
                <a:solidFill>
                  <a:srgbClr val="FFD9BE"/>
                </a:solidFill>
                <a:latin typeface="Quattrocento" pitchFamily="34" charset="0"/>
                <a:ea typeface="Quattrocento" pitchFamily="34" charset="-122"/>
                <a:cs typeface="Quattrocento" pitchFamily="34" charset="-120"/>
              </a:rPr>
              <a:t>Future Improvements and Scalability</a:t>
            </a:r>
            <a:endParaRPr lang="en-US" sz="4000" dirty="0"/>
          </a:p>
        </p:txBody>
      </p:sp>
      <p:sp>
        <p:nvSpPr>
          <p:cNvPr id="7" name="Shape 3"/>
          <p:cNvSpPr/>
          <p:nvPr/>
        </p:nvSpPr>
        <p:spPr>
          <a:xfrm>
            <a:off x="6244233" y="2538413"/>
            <a:ext cx="3705939" cy="2960132"/>
          </a:xfrm>
          <a:prstGeom prst="roundRect">
            <a:avLst>
              <a:gd name="adj" fmla="val 1097"/>
            </a:avLst>
          </a:prstGeom>
          <a:solidFill>
            <a:srgbClr val="315251"/>
          </a:solidFill>
          <a:ln/>
        </p:spPr>
        <p:txBody>
          <a:bodyPr/>
          <a:lstStyle/>
          <a:p>
            <a:endParaRPr lang="en-US"/>
          </a:p>
        </p:txBody>
      </p:sp>
      <p:sp>
        <p:nvSpPr>
          <p:cNvPr id="8" name="Text 4"/>
          <p:cNvSpPr/>
          <p:nvPr/>
        </p:nvSpPr>
        <p:spPr>
          <a:xfrm>
            <a:off x="6310551" y="2719329"/>
            <a:ext cx="2679025" cy="318492"/>
          </a:xfrm>
          <a:prstGeom prst="rect">
            <a:avLst/>
          </a:prstGeom>
          <a:noFill/>
          <a:ln/>
        </p:spPr>
        <p:txBody>
          <a:bodyPr wrap="none" lIns="0" tIns="0" rIns="0" bIns="0" rtlCol="0" anchor="t"/>
          <a:lstStyle/>
          <a:p>
            <a:pPr marL="0" indent="0">
              <a:lnSpc>
                <a:spcPts val="2500"/>
              </a:lnSpc>
              <a:buNone/>
            </a:pPr>
            <a:r>
              <a:rPr lang="en-US" sz="2000" dirty="0">
                <a:solidFill>
                  <a:srgbClr val="F9EEE7"/>
                </a:solidFill>
                <a:latin typeface="Quattrocento" pitchFamily="34" charset="0"/>
              </a:rPr>
              <a:t>Expansion of Disease Coverage</a:t>
            </a:r>
            <a:endParaRPr lang="en-US" sz="2000" dirty="0"/>
          </a:p>
        </p:txBody>
      </p:sp>
      <p:sp>
        <p:nvSpPr>
          <p:cNvPr id="9" name="Text 5"/>
          <p:cNvSpPr/>
          <p:nvPr/>
        </p:nvSpPr>
        <p:spPr>
          <a:xfrm>
            <a:off x="6460688" y="3203258"/>
            <a:ext cx="3273028" cy="2078831"/>
          </a:xfrm>
          <a:prstGeom prst="rect">
            <a:avLst/>
          </a:prstGeom>
          <a:noFill/>
          <a:ln/>
        </p:spPr>
        <p:txBody>
          <a:bodyPr wrap="square" lIns="0" tIns="0" rIns="0" bIns="0" rtlCol="0" anchor="t"/>
          <a:lstStyle/>
          <a:p>
            <a:pPr marL="0" indent="0">
              <a:lnSpc>
                <a:spcPts val="2700"/>
              </a:lnSpc>
              <a:buNone/>
            </a:pPr>
            <a:r>
              <a:rPr lang="en-IN" sz="1600" dirty="0">
                <a:solidFill>
                  <a:schemeClr val="bg1"/>
                </a:solidFill>
              </a:rPr>
              <a:t>Enhance the AI model to cover a wider range of diseases, including those with emerging genetic research.</a:t>
            </a:r>
            <a:endParaRPr lang="en-US" sz="1700" dirty="0">
              <a:solidFill>
                <a:schemeClr val="bg1"/>
              </a:solidFill>
            </a:endParaRPr>
          </a:p>
        </p:txBody>
      </p:sp>
      <p:sp>
        <p:nvSpPr>
          <p:cNvPr id="10" name="Shape 6"/>
          <p:cNvSpPr/>
          <p:nvPr/>
        </p:nvSpPr>
        <p:spPr>
          <a:xfrm>
            <a:off x="10166628" y="2538413"/>
            <a:ext cx="3705939" cy="2960132"/>
          </a:xfrm>
          <a:prstGeom prst="roundRect">
            <a:avLst>
              <a:gd name="adj" fmla="val 1097"/>
            </a:avLst>
          </a:prstGeom>
          <a:solidFill>
            <a:srgbClr val="315251"/>
          </a:solidFill>
          <a:ln/>
        </p:spPr>
        <p:txBody>
          <a:bodyPr/>
          <a:lstStyle/>
          <a:p>
            <a:endParaRPr lang="en-US"/>
          </a:p>
        </p:txBody>
      </p:sp>
      <p:sp>
        <p:nvSpPr>
          <p:cNvPr id="11" name="Text 7"/>
          <p:cNvSpPr/>
          <p:nvPr/>
        </p:nvSpPr>
        <p:spPr>
          <a:xfrm>
            <a:off x="10383083" y="2754868"/>
            <a:ext cx="3273028" cy="636984"/>
          </a:xfrm>
          <a:prstGeom prst="rect">
            <a:avLst/>
          </a:prstGeom>
          <a:noFill/>
          <a:ln/>
        </p:spPr>
        <p:txBody>
          <a:bodyPr wrap="square" lIns="0" tIns="0" rIns="0" bIns="0" rtlCol="0" anchor="t"/>
          <a:lstStyle/>
          <a:p>
            <a:pPr marL="0" indent="0">
              <a:lnSpc>
                <a:spcPts val="2500"/>
              </a:lnSpc>
              <a:buNone/>
            </a:pPr>
            <a:r>
              <a:rPr lang="en-US" sz="2000" dirty="0">
                <a:solidFill>
                  <a:srgbClr val="F9EEE7"/>
                </a:solidFill>
                <a:latin typeface="Quattrocento" pitchFamily="34" charset="0"/>
                <a:ea typeface="Quattrocento" pitchFamily="34" charset="-122"/>
                <a:cs typeface="Quattrocento" pitchFamily="34" charset="-120"/>
              </a:rPr>
              <a:t>Personalized Medicine Development</a:t>
            </a:r>
            <a:endParaRPr lang="en-US" sz="2000" dirty="0"/>
          </a:p>
        </p:txBody>
      </p:sp>
      <p:sp>
        <p:nvSpPr>
          <p:cNvPr id="12" name="Text 8"/>
          <p:cNvSpPr/>
          <p:nvPr/>
        </p:nvSpPr>
        <p:spPr>
          <a:xfrm>
            <a:off x="10383083" y="3521750"/>
            <a:ext cx="3273028" cy="1732359"/>
          </a:xfrm>
          <a:prstGeom prst="rect">
            <a:avLst/>
          </a:prstGeom>
          <a:noFill/>
          <a:ln/>
        </p:spPr>
        <p:txBody>
          <a:bodyPr wrap="square" lIns="0" tIns="0" rIns="0" bIns="0" rtlCol="0" anchor="t"/>
          <a:lstStyle/>
          <a:p>
            <a:pPr marL="0" indent="0">
              <a:lnSpc>
                <a:spcPts val="2700"/>
              </a:lnSpc>
              <a:buNone/>
            </a:pPr>
            <a:r>
              <a:rPr lang="en-US" sz="1700" dirty="0">
                <a:solidFill>
                  <a:srgbClr val="F9EEE7"/>
                </a:solidFill>
                <a:latin typeface="Quattrocento" pitchFamily="34" charset="0"/>
                <a:ea typeface="Quattrocento" pitchFamily="34" charset="-122"/>
                <a:cs typeface="Quattrocento" pitchFamily="34" charset="-120"/>
              </a:rPr>
              <a:t>AI-driven insights can inform the development of targeted therapies and personalized treatments tailored to individual genetic profiles.</a:t>
            </a:r>
            <a:endParaRPr lang="en-US" sz="1700" dirty="0"/>
          </a:p>
        </p:txBody>
      </p:sp>
      <p:sp>
        <p:nvSpPr>
          <p:cNvPr id="13" name="Shape 9"/>
          <p:cNvSpPr/>
          <p:nvPr/>
        </p:nvSpPr>
        <p:spPr>
          <a:xfrm>
            <a:off x="6244233" y="5715000"/>
            <a:ext cx="7628334" cy="1574244"/>
          </a:xfrm>
          <a:prstGeom prst="roundRect">
            <a:avLst>
              <a:gd name="adj" fmla="val 2063"/>
            </a:avLst>
          </a:prstGeom>
          <a:solidFill>
            <a:srgbClr val="315251"/>
          </a:solidFill>
          <a:ln/>
        </p:spPr>
        <p:txBody>
          <a:bodyPr/>
          <a:lstStyle/>
          <a:p>
            <a:endParaRPr lang="en-US"/>
          </a:p>
        </p:txBody>
      </p:sp>
      <p:sp>
        <p:nvSpPr>
          <p:cNvPr id="14" name="Text 10"/>
          <p:cNvSpPr/>
          <p:nvPr/>
        </p:nvSpPr>
        <p:spPr>
          <a:xfrm>
            <a:off x="6460688" y="5931456"/>
            <a:ext cx="4330541" cy="318492"/>
          </a:xfrm>
          <a:prstGeom prst="rect">
            <a:avLst/>
          </a:prstGeom>
          <a:noFill/>
          <a:ln/>
        </p:spPr>
        <p:txBody>
          <a:bodyPr wrap="none" lIns="0" tIns="0" rIns="0" bIns="0" rtlCol="0" anchor="t"/>
          <a:lstStyle/>
          <a:p>
            <a:pPr marL="0" indent="0">
              <a:lnSpc>
                <a:spcPts val="2500"/>
              </a:lnSpc>
              <a:buNone/>
            </a:pPr>
            <a:r>
              <a:rPr lang="en-US" sz="2000" dirty="0">
                <a:solidFill>
                  <a:srgbClr val="F9EEE7"/>
                </a:solidFill>
                <a:latin typeface="Quattrocento" pitchFamily="34" charset="0"/>
              </a:rPr>
              <a:t>Integration with Wearable Devices</a:t>
            </a:r>
            <a:endParaRPr lang="en-US" sz="2000" dirty="0"/>
          </a:p>
        </p:txBody>
      </p:sp>
      <p:sp>
        <p:nvSpPr>
          <p:cNvPr id="15" name="Text 11"/>
          <p:cNvSpPr/>
          <p:nvPr/>
        </p:nvSpPr>
        <p:spPr>
          <a:xfrm>
            <a:off x="6460688" y="6379845"/>
            <a:ext cx="7195423" cy="692944"/>
          </a:xfrm>
          <a:prstGeom prst="rect">
            <a:avLst/>
          </a:prstGeom>
          <a:noFill/>
          <a:ln/>
        </p:spPr>
        <p:txBody>
          <a:bodyPr wrap="square" lIns="0" tIns="0" rIns="0" bIns="0" rtlCol="0" anchor="t"/>
          <a:lstStyle/>
          <a:p>
            <a:pPr marL="0" indent="0">
              <a:lnSpc>
                <a:spcPts val="2700"/>
              </a:lnSpc>
              <a:buNone/>
            </a:pPr>
            <a:r>
              <a:rPr lang="en-IN" sz="1600" dirty="0">
                <a:solidFill>
                  <a:schemeClr val="bg1"/>
                </a:solidFill>
              </a:rPr>
              <a:t>Incorporate real-time health data from wearables to refine predictions and provide dynamic risk assessments.</a:t>
            </a:r>
            <a:endParaRPr lang="en-US" sz="1700"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TotalTime>
  <Words>861</Words>
  <Application>Microsoft Macintosh PowerPoint</Application>
  <PresentationFormat>Custom</PresentationFormat>
  <Paragraphs>89</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Quattrocento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HARSH BHARDWAJ/RAJNEESH KUMAR (RA2311003010633)</cp:lastModifiedBy>
  <cp:revision>7</cp:revision>
  <dcterms:created xsi:type="dcterms:W3CDTF">2024-08-29T09:43:55Z</dcterms:created>
  <dcterms:modified xsi:type="dcterms:W3CDTF">2024-08-29T10:20:08Z</dcterms:modified>
</cp:coreProperties>
</file>